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346" r:id="rId3"/>
    <p:sldId id="368" r:id="rId4"/>
    <p:sldId id="347" r:id="rId5"/>
    <p:sldId id="348" r:id="rId6"/>
    <p:sldId id="349" r:id="rId7"/>
    <p:sldId id="350" r:id="rId8"/>
    <p:sldId id="356" r:id="rId9"/>
    <p:sldId id="352" r:id="rId10"/>
    <p:sldId id="370" r:id="rId11"/>
    <p:sldId id="351" r:id="rId12"/>
    <p:sldId id="353" r:id="rId13"/>
    <p:sldId id="354" r:id="rId14"/>
    <p:sldId id="322" r:id="rId15"/>
    <p:sldId id="386" r:id="rId16"/>
    <p:sldId id="357" r:id="rId17"/>
    <p:sldId id="358" r:id="rId18"/>
    <p:sldId id="359" r:id="rId19"/>
    <p:sldId id="361" r:id="rId20"/>
    <p:sldId id="367" r:id="rId21"/>
    <p:sldId id="362" r:id="rId22"/>
    <p:sldId id="369" r:id="rId23"/>
    <p:sldId id="365" r:id="rId24"/>
    <p:sldId id="366" r:id="rId25"/>
    <p:sldId id="372" r:id="rId26"/>
    <p:sldId id="285" r:id="rId27"/>
    <p:sldId id="373" r:id="rId28"/>
    <p:sldId id="324" r:id="rId29"/>
    <p:sldId id="374" r:id="rId30"/>
    <p:sldId id="375" r:id="rId31"/>
    <p:sldId id="376" r:id="rId32"/>
    <p:sldId id="377" r:id="rId33"/>
    <p:sldId id="325" r:id="rId34"/>
    <p:sldId id="291" r:id="rId35"/>
    <p:sldId id="295" r:id="rId36"/>
    <p:sldId id="316" r:id="rId37"/>
    <p:sldId id="287" r:id="rId38"/>
    <p:sldId id="378" r:id="rId39"/>
    <p:sldId id="288" r:id="rId40"/>
    <p:sldId id="289" r:id="rId41"/>
    <p:sldId id="379" r:id="rId42"/>
    <p:sldId id="380" r:id="rId43"/>
    <p:sldId id="293" r:id="rId44"/>
    <p:sldId id="296" r:id="rId45"/>
    <p:sldId id="297" r:id="rId46"/>
    <p:sldId id="299" r:id="rId47"/>
    <p:sldId id="326" r:id="rId48"/>
    <p:sldId id="300" r:id="rId49"/>
    <p:sldId id="302" r:id="rId50"/>
    <p:sldId id="329" r:id="rId51"/>
    <p:sldId id="303" r:id="rId52"/>
    <p:sldId id="327" r:id="rId53"/>
    <p:sldId id="311" r:id="rId54"/>
    <p:sldId id="381" r:id="rId55"/>
    <p:sldId id="382" r:id="rId56"/>
    <p:sldId id="383" r:id="rId57"/>
    <p:sldId id="384" r:id="rId58"/>
    <p:sldId id="385" r:id="rId59"/>
    <p:sldId id="305" r:id="rId60"/>
    <p:sldId id="312" r:id="rId6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2" userDrawn="1">
          <p15:clr>
            <a:srgbClr val="A4A3A4"/>
          </p15:clr>
        </p15:guide>
        <p15:guide id="2" pos="6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274" autoAdjust="0"/>
    <p:restoredTop sz="93060"/>
  </p:normalViewPr>
  <p:slideViewPr>
    <p:cSldViewPr snapToGrid="0" snapToObjects="1">
      <p:cViewPr varScale="1">
        <p:scale>
          <a:sx n="115" d="100"/>
          <a:sy n="115" d="100"/>
        </p:scale>
        <p:origin x="2034" y="108"/>
      </p:cViewPr>
      <p:guideLst>
        <p:guide orient="horz" pos="232"/>
        <p:guide pos="624"/>
      </p:guideLst>
    </p:cSldViewPr>
  </p:slideViewPr>
  <p:notesTextViewPr>
    <p:cViewPr>
      <p:scale>
        <a:sx n="100" d="100"/>
        <a:sy n="100" d="100"/>
      </p:scale>
      <p:origin x="0" y="0"/>
    </p:cViewPr>
  </p:notesTextViewPr>
  <p:sorterViewPr>
    <p:cViewPr>
      <p:scale>
        <a:sx n="150" d="100"/>
        <a:sy n="150" d="100"/>
      </p:scale>
      <p:origin x="0" y="819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9C0C7D75-0438-C945-BF9C-0E7C7654D5FE}" type="datetimeFigureOut">
              <a:rPr lang="en-US" smtClean="0"/>
              <a:pPr/>
              <a:t>8/6/2019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7EE5CC-683F-594A-BE98-0AF6CADA4319}" type="slidenum">
              <a:rPr lang="en-US" smtClean="0"/>
              <a:pPr/>
              <a:t>‹#›</a:t>
            </a:fld>
            <a:endParaRPr lang="en-US"/>
          </a:p>
        </p:txBody>
      </p:sp>
    </p:spTree>
    <p:extLst>
      <p:ext uri="{BB962C8B-B14F-4D97-AF65-F5344CB8AC3E}">
        <p14:creationId xmlns:p14="http://schemas.microsoft.com/office/powerpoint/2010/main" val="2513037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C0C7D75-0438-C945-BF9C-0E7C7654D5FE}" type="datetimeFigureOut">
              <a:rPr lang="en-US" smtClean="0"/>
              <a:pPr/>
              <a:t>8/6/2019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7EE5CC-683F-594A-BE98-0AF6CADA4319}" type="slidenum">
              <a:rPr lang="en-US" smtClean="0"/>
              <a:pPr/>
              <a:t>‹#›</a:t>
            </a:fld>
            <a:endParaRPr lang="en-US"/>
          </a:p>
        </p:txBody>
      </p:sp>
    </p:spTree>
    <p:extLst>
      <p:ext uri="{BB962C8B-B14F-4D97-AF65-F5344CB8AC3E}">
        <p14:creationId xmlns:p14="http://schemas.microsoft.com/office/powerpoint/2010/main" val="1801028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0C7D75-0438-C945-BF9C-0E7C7654D5FE}" type="datetimeFigureOut">
              <a:rPr lang="en-US" smtClean="0"/>
              <a:pPr/>
              <a:t>8/6/2019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7EE5CC-683F-594A-BE98-0AF6CADA4319}" type="slidenum">
              <a:rPr lang="en-US" smtClean="0"/>
              <a:pPr/>
              <a:t>‹#›</a:t>
            </a:fld>
            <a:endParaRPr lang="en-US"/>
          </a:p>
        </p:txBody>
      </p:sp>
    </p:spTree>
    <p:extLst>
      <p:ext uri="{BB962C8B-B14F-4D97-AF65-F5344CB8AC3E}">
        <p14:creationId xmlns:p14="http://schemas.microsoft.com/office/powerpoint/2010/main" val="2975359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412876"/>
            <a:ext cx="4038600" cy="4824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412876"/>
            <a:ext cx="4038600" cy="4824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C0C7D75-0438-C945-BF9C-0E7C7654D5FE}" type="datetimeFigureOut">
              <a:rPr lang="en-US" smtClean="0"/>
              <a:pPr/>
              <a:t>8/6/2019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7EE5CC-683F-594A-BE98-0AF6CADA4319}" type="slidenum">
              <a:rPr lang="en-US" smtClean="0"/>
              <a:pPr/>
              <a:t>‹#›</a:t>
            </a:fld>
            <a:endParaRPr lang="en-US"/>
          </a:p>
        </p:txBody>
      </p:sp>
    </p:spTree>
    <p:extLst>
      <p:ext uri="{BB962C8B-B14F-4D97-AF65-F5344CB8AC3E}">
        <p14:creationId xmlns:p14="http://schemas.microsoft.com/office/powerpoint/2010/main" val="1697464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4"/>
            <a:ext cx="4040188" cy="40624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40624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C0C7D75-0438-C945-BF9C-0E7C7654D5FE}" type="datetimeFigureOut">
              <a:rPr lang="en-US" smtClean="0"/>
              <a:pPr/>
              <a:t>8/6/2019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7EE5CC-683F-594A-BE98-0AF6CADA4319}" type="slidenum">
              <a:rPr lang="en-US" smtClean="0"/>
              <a:pPr/>
              <a:t>‹#›</a:t>
            </a:fld>
            <a:endParaRPr lang="en-US"/>
          </a:p>
        </p:txBody>
      </p:sp>
    </p:spTree>
    <p:extLst>
      <p:ext uri="{BB962C8B-B14F-4D97-AF65-F5344CB8AC3E}">
        <p14:creationId xmlns:p14="http://schemas.microsoft.com/office/powerpoint/2010/main" val="3418578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C0C7D75-0438-C945-BF9C-0E7C7654D5FE}" type="datetimeFigureOut">
              <a:rPr lang="en-US" smtClean="0"/>
              <a:pPr/>
              <a:t>8/6/2019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7EE5CC-683F-594A-BE98-0AF6CADA4319}" type="slidenum">
              <a:rPr lang="en-US" smtClean="0"/>
              <a:pPr/>
              <a:t>‹#›</a:t>
            </a:fld>
            <a:endParaRPr lang="en-US"/>
          </a:p>
        </p:txBody>
      </p:sp>
    </p:spTree>
    <p:extLst>
      <p:ext uri="{BB962C8B-B14F-4D97-AF65-F5344CB8AC3E}">
        <p14:creationId xmlns:p14="http://schemas.microsoft.com/office/powerpoint/2010/main" val="4265142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0C7D75-0438-C945-BF9C-0E7C7654D5FE}" type="datetimeFigureOut">
              <a:rPr lang="en-US" smtClean="0"/>
              <a:pPr/>
              <a:t>8/6/2019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7EE5CC-683F-594A-BE98-0AF6CADA4319}" type="slidenum">
              <a:rPr lang="en-US" smtClean="0"/>
              <a:pPr/>
              <a:t>‹#›</a:t>
            </a:fld>
            <a:endParaRPr lang="en-US"/>
          </a:p>
        </p:txBody>
      </p:sp>
    </p:spTree>
    <p:extLst>
      <p:ext uri="{BB962C8B-B14F-4D97-AF65-F5344CB8AC3E}">
        <p14:creationId xmlns:p14="http://schemas.microsoft.com/office/powerpoint/2010/main" val="2144024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C0C7D75-0438-C945-BF9C-0E7C7654D5FE}" type="datetimeFigureOut">
              <a:rPr lang="en-US" smtClean="0"/>
              <a:pPr/>
              <a:t>8/6/2019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7EE5CC-683F-594A-BE98-0AF6CADA4319}" type="slidenum">
              <a:rPr lang="en-US" smtClean="0"/>
              <a:pPr/>
              <a:t>‹#›</a:t>
            </a:fld>
            <a:endParaRPr lang="en-US"/>
          </a:p>
        </p:txBody>
      </p:sp>
    </p:spTree>
    <p:extLst>
      <p:ext uri="{BB962C8B-B14F-4D97-AF65-F5344CB8AC3E}">
        <p14:creationId xmlns:p14="http://schemas.microsoft.com/office/powerpoint/2010/main" val="821596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0C7D75-0438-C945-BF9C-0E7C7654D5FE}" type="datetimeFigureOut">
              <a:rPr lang="en-US" smtClean="0"/>
              <a:pPr/>
              <a:t>8/6/2019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7EE5CC-683F-594A-BE98-0AF6CADA4319}" type="slidenum">
              <a:rPr lang="en-US" smtClean="0"/>
              <a:pPr/>
              <a:t>‹#›</a:t>
            </a:fld>
            <a:endParaRPr lang="en-US"/>
          </a:p>
        </p:txBody>
      </p:sp>
    </p:spTree>
    <p:extLst>
      <p:ext uri="{BB962C8B-B14F-4D97-AF65-F5344CB8AC3E}">
        <p14:creationId xmlns:p14="http://schemas.microsoft.com/office/powerpoint/2010/main" val="2609745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5888"/>
            <a:ext cx="8229600" cy="108108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68413"/>
            <a:ext cx="8229600" cy="511333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453187"/>
            <a:ext cx="874713" cy="268287"/>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1511300" y="6453187"/>
            <a:ext cx="6121400" cy="26828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812088" y="6453187"/>
            <a:ext cx="874712" cy="268287"/>
          </a:xfrm>
          <a:prstGeom prst="rect">
            <a:avLst/>
          </a:prstGeom>
        </p:spPr>
        <p:txBody>
          <a:bodyPr vert="horz" lIns="91440" tIns="45720" rIns="91440" bIns="45720" rtlCol="0" anchor="ctr"/>
          <a:lstStyle>
            <a:lvl1pPr algn="r">
              <a:defRPr sz="1200">
                <a:solidFill>
                  <a:schemeClr val="tx1">
                    <a:tint val="75000"/>
                  </a:schemeClr>
                </a:solidFill>
              </a:defRPr>
            </a:lvl1pPr>
          </a:lstStyle>
          <a:p>
            <a:fld id="{BE7EE5CC-683F-594A-BE98-0AF6CADA4319}" type="slidenum">
              <a:rPr lang="en-US" smtClean="0"/>
              <a:pPr/>
              <a:t>‹#›</a:t>
            </a:fld>
            <a:endParaRPr lang="en-US"/>
          </a:p>
        </p:txBody>
      </p:sp>
    </p:spTree>
    <p:extLst>
      <p:ext uri="{BB962C8B-B14F-4D97-AF65-F5344CB8AC3E}">
        <p14:creationId xmlns:p14="http://schemas.microsoft.com/office/powerpoint/2010/main" val="1714007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 id="2147483658" r:id="rId9"/>
  </p:sldLayoutIdLst>
  <p:txStyles>
    <p:titleStyle>
      <a:lvl1pPr algn="ctr" defTabSz="457200" rtl="0" eaLnBrk="1" latinLnBrk="0" hangingPunct="1">
        <a:spcBef>
          <a:spcPct val="0"/>
        </a:spcBef>
        <a:buNone/>
        <a:defRPr sz="4000" kern="1200">
          <a:solidFill>
            <a:srgbClr val="FF0000"/>
          </a:solidFill>
          <a:latin typeface="+mj-lt"/>
          <a:ea typeface="+mj-ea"/>
          <a:cs typeface="+mj-cs"/>
        </a:defRPr>
      </a:lvl1pPr>
    </p:titleStyle>
    <p:bodyStyle>
      <a:lvl1pPr marL="266700" indent="-266700" algn="l" defTabSz="457200" rtl="0" eaLnBrk="1" latinLnBrk="0" hangingPunct="1">
        <a:spcBef>
          <a:spcPct val="20000"/>
        </a:spcBef>
        <a:buFont typeface="Wingdings" panose="05000000000000000000" pitchFamily="2" charset="2"/>
        <a:buChar char="§"/>
        <a:defRPr sz="2800" kern="1200">
          <a:solidFill>
            <a:schemeClr val="tx1"/>
          </a:solidFill>
          <a:latin typeface="+mn-lt"/>
          <a:ea typeface="+mn-ea"/>
          <a:cs typeface="+mn-cs"/>
        </a:defRPr>
      </a:lvl1pPr>
      <a:lvl2pPr marL="630238" indent="-268288" algn="l" defTabSz="4572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896938" indent="-180975" algn="l" defTabSz="4572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165225" indent="-182563" algn="l" defTabSz="4572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1431925" indent="-173038" algn="l" defTabSz="4572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mc.manuscriptcentral.com/jssc-ieee"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ieeeauthorcenter.ieee.org/" TargetMode="External"/><Relationship Id="rId2" Type="http://schemas.openxmlformats.org/officeDocument/2006/relationships/hyperlink" Target="http://ieeeauthorcenter.ieee.org/create-your-ieee-article/use-authoring-tools-and-ieee-article-templates/ieee-article-templates/templates-for-transactions/"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https://mc.manuscriptcentral.com/jssc-ieee" TargetMode="Externa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hyperlink" Target="mailto:jsscadmin@ieee.org" TargetMode="Externa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mc.manuscriptcentral.com/jssc-ieee"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3428999"/>
          </a:xfrm>
        </p:spPr>
        <p:txBody>
          <a:bodyPr>
            <a:normAutofit/>
          </a:bodyPr>
          <a:lstStyle/>
          <a:p>
            <a:r>
              <a:rPr lang="en-US" dirty="0"/>
              <a:t>Journal of Solid-State Circuits </a:t>
            </a:r>
            <a:br>
              <a:rPr lang="en-US" dirty="0"/>
            </a:br>
            <a:r>
              <a:rPr lang="en-US" dirty="0"/>
              <a:t/>
            </a:r>
            <a:br>
              <a:rPr lang="en-US" dirty="0"/>
            </a:br>
            <a:r>
              <a:rPr lang="en-US" dirty="0"/>
              <a:t>Author</a:t>
            </a:r>
            <a:br>
              <a:rPr lang="en-US" dirty="0"/>
            </a:br>
            <a:r>
              <a:rPr lang="en-US" dirty="0" err="1"/>
              <a:t>ScholarOne</a:t>
            </a:r>
            <a:r>
              <a:rPr lang="en-US" dirty="0"/>
              <a:t> Tutorial</a:t>
            </a:r>
          </a:p>
        </p:txBody>
      </p:sp>
      <p:sp>
        <p:nvSpPr>
          <p:cNvPr id="3" name="Subtitle 2"/>
          <p:cNvSpPr>
            <a:spLocks noGrp="1"/>
          </p:cNvSpPr>
          <p:nvPr>
            <p:ph type="subTitle" idx="1"/>
          </p:nvPr>
        </p:nvSpPr>
        <p:spPr/>
        <p:txBody>
          <a:bodyPr/>
          <a:lstStyle/>
          <a:p>
            <a:r>
              <a:rPr lang="en-US" dirty="0" smtClean="0"/>
              <a:t>P. </a:t>
            </a:r>
            <a:r>
              <a:rPr lang="en-US" dirty="0" err="1" smtClean="0"/>
              <a:t>Hanumolu</a:t>
            </a:r>
            <a:endParaRPr lang="en-US" dirty="0"/>
          </a:p>
          <a:p>
            <a:r>
              <a:rPr lang="en-US" dirty="0"/>
              <a:t>Editor-in-chief</a:t>
            </a:r>
          </a:p>
          <a:p>
            <a:r>
              <a:rPr lang="en-US" dirty="0" smtClean="0"/>
              <a:t>August 2019</a:t>
            </a:r>
            <a:endParaRPr lang="en-US" dirty="0"/>
          </a:p>
        </p:txBody>
      </p:sp>
      <p:pic>
        <p:nvPicPr>
          <p:cNvPr id="4" name="Picture 3" descr="sscspos pms18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47" y="5858858"/>
            <a:ext cx="1180305" cy="999142"/>
          </a:xfrm>
          <a:prstGeom prst="rect">
            <a:avLst/>
          </a:prstGeom>
        </p:spPr>
      </p:pic>
    </p:spTree>
    <p:extLst>
      <p:ext uri="{BB962C8B-B14F-4D97-AF65-F5344CB8AC3E}">
        <p14:creationId xmlns:p14="http://schemas.microsoft.com/office/powerpoint/2010/main" val="1562801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Pre-Publication Policy</a:t>
            </a:r>
          </a:p>
        </p:txBody>
      </p:sp>
      <p:sp>
        <p:nvSpPr>
          <p:cNvPr id="3" name="Content Placeholder 2"/>
          <p:cNvSpPr>
            <a:spLocks noGrp="1"/>
          </p:cNvSpPr>
          <p:nvPr>
            <p:ph idx="1"/>
          </p:nvPr>
        </p:nvSpPr>
        <p:spPr/>
        <p:txBody>
          <a:bodyPr>
            <a:normAutofit fontScale="92500" lnSpcReduction="20000"/>
          </a:bodyPr>
          <a:lstStyle/>
          <a:p>
            <a:r>
              <a:rPr lang="en-US" dirty="0"/>
              <a:t>ALL related papers should be disclosed</a:t>
            </a:r>
          </a:p>
          <a:p>
            <a:pPr lvl="1"/>
            <a:r>
              <a:rPr lang="en-US" dirty="0"/>
              <a:t>Conference paper on the same IC</a:t>
            </a:r>
          </a:p>
          <a:p>
            <a:pPr lvl="1"/>
            <a:r>
              <a:rPr lang="en-US" dirty="0"/>
              <a:t>Papers on an earlier version of your IC, on which this work builds further</a:t>
            </a:r>
          </a:p>
          <a:p>
            <a:pPr lvl="1"/>
            <a:r>
              <a:rPr lang="en-US" dirty="0"/>
              <a:t>Papers that (shortly) describe the work submitted here, as part of another system</a:t>
            </a:r>
          </a:p>
          <a:p>
            <a:pPr lvl="1"/>
            <a:r>
              <a:rPr lang="en-US" dirty="0"/>
              <a:t>Papers on (small) parts of the system described in this submission</a:t>
            </a:r>
          </a:p>
          <a:p>
            <a:pPr lvl="1"/>
            <a:r>
              <a:rPr lang="en-US" dirty="0"/>
              <a:t>Etc.</a:t>
            </a:r>
          </a:p>
          <a:p>
            <a:r>
              <a:rPr lang="en-US" dirty="0"/>
              <a:t>Does not count as prepublication:</a:t>
            </a:r>
          </a:p>
          <a:p>
            <a:pPr lvl="1"/>
            <a:r>
              <a:rPr lang="en-US" dirty="0"/>
              <a:t>Patents, preliminary datasheets, </a:t>
            </a:r>
            <a:r>
              <a:rPr lang="en-US" dirty="0" err="1"/>
              <a:t>Ms</a:t>
            </a:r>
            <a:r>
              <a:rPr lang="en-US" dirty="0"/>
              <a:t>/PhD thesis, etc.</a:t>
            </a:r>
          </a:p>
          <a:p>
            <a:r>
              <a:rPr lang="en-US" dirty="0"/>
              <a:t>Please consider this list carefully!</a:t>
            </a:r>
          </a:p>
          <a:p>
            <a:pPr lvl="1"/>
            <a:r>
              <a:rPr lang="en-US" dirty="0"/>
              <a:t>An automated plagiarism check is performed on each </a:t>
            </a:r>
            <a:r>
              <a:rPr lang="en-US" dirty="0" smtClean="0"/>
              <a:t>submission </a:t>
            </a:r>
            <a:r>
              <a:rPr lang="en-US" dirty="0"/>
              <a:t>and violations of this prepublication policy detected during the review process may result in a publication ban.</a:t>
            </a:r>
          </a:p>
          <a:p>
            <a:endParaRPr lang="en-US" dirty="0"/>
          </a:p>
        </p:txBody>
      </p:sp>
    </p:spTree>
    <p:extLst>
      <p:ext uri="{BB962C8B-B14F-4D97-AF65-F5344CB8AC3E}">
        <p14:creationId xmlns:p14="http://schemas.microsoft.com/office/powerpoint/2010/main" val="2142174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Manuscript Submission</a:t>
            </a:r>
          </a:p>
        </p:txBody>
      </p:sp>
      <p:sp>
        <p:nvSpPr>
          <p:cNvPr id="3" name="Content Placeholder 2"/>
          <p:cNvSpPr>
            <a:spLocks noGrp="1"/>
          </p:cNvSpPr>
          <p:nvPr>
            <p:ph idx="1"/>
          </p:nvPr>
        </p:nvSpPr>
        <p:spPr/>
        <p:txBody>
          <a:bodyPr/>
          <a:lstStyle/>
          <a:p>
            <a:r>
              <a:rPr lang="en-US" dirty="0"/>
              <a:t>Only electronic manuscript submission </a:t>
            </a:r>
            <a:r>
              <a:rPr lang="en-US" dirty="0" smtClean="0"/>
              <a:t>is possible</a:t>
            </a:r>
            <a:endParaRPr lang="en-US" dirty="0"/>
          </a:p>
          <a:p>
            <a:r>
              <a:rPr lang="en-US" dirty="0"/>
              <a:t>JSSC submission website:</a:t>
            </a:r>
          </a:p>
          <a:p>
            <a:pPr marL="0" indent="0" algn="ctr">
              <a:buNone/>
            </a:pPr>
            <a:r>
              <a:rPr lang="en-US" dirty="0">
                <a:hlinkClick r:id="rId2"/>
              </a:rPr>
              <a:t>http://mc.manuscriptcentral.com/jssc-ieee</a:t>
            </a:r>
            <a:endParaRPr lang="en-US" dirty="0"/>
          </a:p>
          <a:p>
            <a:pPr marL="0" indent="0" algn="ctr">
              <a:buNone/>
            </a:pPr>
            <a:endParaRPr lang="en-US" dirty="0"/>
          </a:p>
          <a:p>
            <a:endParaRPr lang="en-US" dirty="0"/>
          </a:p>
          <a:p>
            <a:endParaRPr lang="en-US" dirty="0"/>
          </a:p>
        </p:txBody>
      </p:sp>
      <p:pic>
        <p:nvPicPr>
          <p:cNvPr id="4" name="Picture 3"/>
          <p:cNvPicPr>
            <a:picLocks noChangeAspect="1"/>
          </p:cNvPicPr>
          <p:nvPr/>
        </p:nvPicPr>
        <p:blipFill rotWithShape="1">
          <a:blip r:embed="rId3"/>
          <a:srcRect b="9025"/>
          <a:stretch/>
        </p:blipFill>
        <p:spPr>
          <a:xfrm>
            <a:off x="698738" y="2872793"/>
            <a:ext cx="8041005" cy="3985208"/>
          </a:xfrm>
          <a:prstGeom prst="rect">
            <a:avLst/>
          </a:prstGeom>
        </p:spPr>
      </p:pic>
      <p:cxnSp>
        <p:nvCxnSpPr>
          <p:cNvPr id="5" name="Straight Arrow Connector 4"/>
          <p:cNvCxnSpPr/>
          <p:nvPr/>
        </p:nvCxnSpPr>
        <p:spPr>
          <a:xfrm flipH="1" flipV="1">
            <a:off x="1552758" y="4977442"/>
            <a:ext cx="3847378" cy="729262"/>
          </a:xfrm>
          <a:prstGeom prst="straightConnector1">
            <a:avLst/>
          </a:prstGeom>
          <a:ln w="38100">
            <a:solidFill>
              <a:srgbClr val="FF0000"/>
            </a:solidFill>
            <a:headEnd w="lg" len="lg"/>
            <a:tailEnd type="triangle" w="med" len="med"/>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5400348" y="5467101"/>
            <a:ext cx="3527991" cy="1323439"/>
          </a:xfrm>
          <a:prstGeom prst="rect">
            <a:avLst/>
          </a:prstGeom>
          <a:noFill/>
        </p:spPr>
        <p:txBody>
          <a:bodyPr wrap="square" rtlCol="0">
            <a:spAutoFit/>
          </a:bodyPr>
          <a:lstStyle/>
          <a:p>
            <a:r>
              <a:rPr lang="en-US" sz="1600" dirty="0">
                <a:solidFill>
                  <a:srgbClr val="FF0000"/>
                </a:solidFill>
              </a:rPr>
              <a:t>Log in with an existing account, or create a new one</a:t>
            </a:r>
          </a:p>
          <a:p>
            <a:r>
              <a:rPr lang="en-US" sz="1600" dirty="0">
                <a:solidFill>
                  <a:srgbClr val="FF0000"/>
                </a:solidFill>
              </a:rPr>
              <a:t>This is a dedicated (personal) account for the JSSC </a:t>
            </a:r>
            <a:r>
              <a:rPr lang="en-US" sz="1600" dirty="0" err="1">
                <a:solidFill>
                  <a:srgbClr val="FF0000"/>
                </a:solidFill>
              </a:rPr>
              <a:t>ScholarOne</a:t>
            </a:r>
            <a:r>
              <a:rPr lang="en-US" sz="1600" dirty="0">
                <a:solidFill>
                  <a:srgbClr val="FF0000"/>
                </a:solidFill>
              </a:rPr>
              <a:t> system, not your IEEE </a:t>
            </a:r>
            <a:r>
              <a:rPr lang="en-US" sz="1600" dirty="0" err="1">
                <a:solidFill>
                  <a:srgbClr val="FF0000"/>
                </a:solidFill>
              </a:rPr>
              <a:t>acccount</a:t>
            </a:r>
            <a:endParaRPr lang="en-US" sz="1600" dirty="0">
              <a:solidFill>
                <a:srgbClr val="FF0000"/>
              </a:solidFill>
            </a:endParaRPr>
          </a:p>
        </p:txBody>
      </p:sp>
      <p:cxnSp>
        <p:nvCxnSpPr>
          <p:cNvPr id="7" name="Straight Arrow Connector 6"/>
          <p:cNvCxnSpPr/>
          <p:nvPr/>
        </p:nvCxnSpPr>
        <p:spPr>
          <a:xfrm flipH="1">
            <a:off x="4511615" y="5706703"/>
            <a:ext cx="888522" cy="366293"/>
          </a:xfrm>
          <a:prstGeom prst="straightConnector1">
            <a:avLst/>
          </a:prstGeom>
          <a:ln w="38100">
            <a:solidFill>
              <a:srgbClr val="FF0000"/>
            </a:solidFill>
            <a:headEnd w="lg" len="lg"/>
            <a:tailEnd type="triangle"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8545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ORCID</a:t>
            </a:r>
          </a:p>
        </p:txBody>
      </p:sp>
      <p:sp>
        <p:nvSpPr>
          <p:cNvPr id="3" name="Content Placeholder 2"/>
          <p:cNvSpPr>
            <a:spLocks noGrp="1"/>
          </p:cNvSpPr>
          <p:nvPr>
            <p:ph idx="1"/>
          </p:nvPr>
        </p:nvSpPr>
        <p:spPr/>
        <p:txBody>
          <a:bodyPr/>
          <a:lstStyle/>
          <a:p>
            <a:r>
              <a:rPr lang="en-US" dirty="0"/>
              <a:t>ORCID (Open Researcher and Contributor ID) is required to submit a paper</a:t>
            </a:r>
          </a:p>
        </p:txBody>
      </p:sp>
      <p:pic>
        <p:nvPicPr>
          <p:cNvPr id="4" name="Picture 3"/>
          <p:cNvPicPr>
            <a:picLocks noChangeAspect="1"/>
          </p:cNvPicPr>
          <p:nvPr/>
        </p:nvPicPr>
        <p:blipFill rotWithShape="1">
          <a:blip r:embed="rId2"/>
          <a:srcRect b="12099"/>
          <a:stretch/>
        </p:blipFill>
        <p:spPr>
          <a:xfrm>
            <a:off x="1544132" y="2269005"/>
            <a:ext cx="6500813" cy="4588996"/>
          </a:xfrm>
          <a:prstGeom prst="rect">
            <a:avLst/>
          </a:prstGeom>
        </p:spPr>
      </p:pic>
    </p:spTree>
    <p:extLst>
      <p:ext uri="{BB962C8B-B14F-4D97-AF65-F5344CB8AC3E}">
        <p14:creationId xmlns:p14="http://schemas.microsoft.com/office/powerpoint/2010/main" val="3572346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Author Center</a:t>
            </a:r>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280359" y="1140159"/>
            <a:ext cx="6080760" cy="3060383"/>
          </a:xfrm>
          <a:prstGeom prst="rect">
            <a:avLst/>
          </a:prstGeom>
        </p:spPr>
      </p:pic>
      <p:sp>
        <p:nvSpPr>
          <p:cNvPr id="5" name="Oval 4"/>
          <p:cNvSpPr/>
          <p:nvPr/>
        </p:nvSpPr>
        <p:spPr>
          <a:xfrm>
            <a:off x="785004" y="1759789"/>
            <a:ext cx="776377" cy="439947"/>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flipV="1">
            <a:off x="862642" y="2221246"/>
            <a:ext cx="310550" cy="1358716"/>
          </a:xfrm>
          <a:prstGeom prst="straightConnector1">
            <a:avLst/>
          </a:prstGeom>
          <a:ln w="38100">
            <a:solidFill>
              <a:srgbClr val="FF0000"/>
            </a:solidFill>
            <a:headEnd w="lg" len="lg"/>
            <a:tailEnd type="triangle" w="med" len="med"/>
          </a:ln>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p:blipFill rotWithShape="1">
          <a:blip r:embed="rId3"/>
          <a:srcRect r="12696" b="9981"/>
          <a:stretch/>
        </p:blipFill>
        <p:spPr>
          <a:xfrm>
            <a:off x="2216993" y="2900604"/>
            <a:ext cx="6927008" cy="3481146"/>
          </a:xfrm>
          <a:prstGeom prst="rect">
            <a:avLst/>
          </a:prstGeom>
        </p:spPr>
      </p:pic>
      <p:pic>
        <p:nvPicPr>
          <p:cNvPr id="10" name="Picture 9"/>
          <p:cNvPicPr>
            <a:picLocks noChangeAspect="1"/>
          </p:cNvPicPr>
          <p:nvPr/>
        </p:nvPicPr>
        <p:blipFill rotWithShape="1">
          <a:blip r:embed="rId4">
            <a:extLst>
              <a:ext uri="{BEBA8EAE-BF5A-486C-A8C5-ECC9F3942E4B}">
                <a14:imgProps xmlns:a14="http://schemas.microsoft.com/office/drawing/2010/main">
                  <a14:imgLayer r:embed="rId5">
                    <a14:imgEffect>
                      <a14:artisticBlur radius="8"/>
                    </a14:imgEffect>
                  </a14:imgLayer>
                </a14:imgProps>
              </a:ext>
            </a:extLst>
          </a:blip>
          <a:srcRect l="24354" t="30505" r="12696" b="9981"/>
          <a:stretch/>
        </p:blipFill>
        <p:spPr>
          <a:xfrm>
            <a:off x="4149306" y="4080294"/>
            <a:ext cx="4994694" cy="2301456"/>
          </a:xfrm>
          <a:prstGeom prst="rect">
            <a:avLst/>
          </a:prstGeom>
        </p:spPr>
      </p:pic>
      <p:pic>
        <p:nvPicPr>
          <p:cNvPr id="11" name="Picture 10"/>
          <p:cNvPicPr>
            <a:picLocks noChangeAspect="1"/>
          </p:cNvPicPr>
          <p:nvPr/>
        </p:nvPicPr>
        <p:blipFill rotWithShape="1">
          <a:blip r:embed="rId6">
            <a:extLst>
              <a:ext uri="{BEBA8EAE-BF5A-486C-A8C5-ECC9F3942E4B}">
                <a14:imgProps xmlns:a14="http://schemas.microsoft.com/office/drawing/2010/main">
                  <a14:imgLayer r:embed="rId5">
                    <a14:imgEffect>
                      <a14:artisticBlur radius="8"/>
                    </a14:imgEffect>
                  </a14:imgLayer>
                </a14:imgProps>
              </a:ext>
            </a:extLst>
          </a:blip>
          <a:srcRect l="1350" t="29489" r="96520" b="66817"/>
          <a:stretch/>
        </p:blipFill>
        <p:spPr>
          <a:xfrm>
            <a:off x="2324100" y="4040980"/>
            <a:ext cx="169069" cy="142875"/>
          </a:xfrm>
          <a:prstGeom prst="rect">
            <a:avLst/>
          </a:prstGeom>
        </p:spPr>
      </p:pic>
      <p:sp>
        <p:nvSpPr>
          <p:cNvPr id="12" name="TextBox 11"/>
          <p:cNvSpPr txBox="1"/>
          <p:nvPr/>
        </p:nvSpPr>
        <p:spPr>
          <a:xfrm>
            <a:off x="164114" y="3579962"/>
            <a:ext cx="1397267" cy="584775"/>
          </a:xfrm>
          <a:prstGeom prst="rect">
            <a:avLst/>
          </a:prstGeom>
          <a:noFill/>
        </p:spPr>
        <p:txBody>
          <a:bodyPr wrap="square" rtlCol="0">
            <a:spAutoFit/>
          </a:bodyPr>
          <a:lstStyle/>
          <a:p>
            <a:r>
              <a:rPr lang="en-US" sz="1600" dirty="0">
                <a:solidFill>
                  <a:srgbClr val="FF0000"/>
                </a:solidFill>
              </a:rPr>
              <a:t>Enter your</a:t>
            </a:r>
          </a:p>
          <a:p>
            <a:r>
              <a:rPr lang="en-US" sz="1600" dirty="0">
                <a:solidFill>
                  <a:srgbClr val="FF0000"/>
                </a:solidFill>
              </a:rPr>
              <a:t>author center</a:t>
            </a:r>
          </a:p>
        </p:txBody>
      </p:sp>
      <p:sp>
        <p:nvSpPr>
          <p:cNvPr id="13" name="TextBox 12"/>
          <p:cNvSpPr txBox="1"/>
          <p:nvPr/>
        </p:nvSpPr>
        <p:spPr>
          <a:xfrm>
            <a:off x="278362" y="4998758"/>
            <a:ext cx="1397267" cy="584775"/>
          </a:xfrm>
          <a:prstGeom prst="rect">
            <a:avLst/>
          </a:prstGeom>
          <a:noFill/>
        </p:spPr>
        <p:txBody>
          <a:bodyPr wrap="square" rtlCol="0">
            <a:spAutoFit/>
          </a:bodyPr>
          <a:lstStyle/>
          <a:p>
            <a:r>
              <a:rPr lang="en-US" sz="1600" dirty="0">
                <a:solidFill>
                  <a:srgbClr val="FF0000"/>
                </a:solidFill>
              </a:rPr>
              <a:t>Start a new submission</a:t>
            </a:r>
          </a:p>
        </p:txBody>
      </p:sp>
      <p:sp>
        <p:nvSpPr>
          <p:cNvPr id="14" name="Oval 13"/>
          <p:cNvSpPr/>
          <p:nvPr/>
        </p:nvSpPr>
        <p:spPr>
          <a:xfrm>
            <a:off x="2324100" y="4379571"/>
            <a:ext cx="1338998" cy="34483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flipV="1">
            <a:off x="1340757" y="4551986"/>
            <a:ext cx="946423" cy="534364"/>
          </a:xfrm>
          <a:prstGeom prst="straightConnector1">
            <a:avLst/>
          </a:prstGeom>
          <a:ln w="38100">
            <a:solidFill>
              <a:srgbClr val="FF0000"/>
            </a:solidFill>
            <a:headEnd w="lg" len="lg"/>
            <a:tailEnd type="triangle"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78544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Six Steps to Submitting a Manuscript</a:t>
            </a:r>
          </a:p>
        </p:txBody>
      </p:sp>
      <p:sp>
        <p:nvSpPr>
          <p:cNvPr id="3" name="Content Placeholder 2"/>
          <p:cNvSpPr>
            <a:spLocks noGrp="1"/>
          </p:cNvSpPr>
          <p:nvPr>
            <p:ph idx="1"/>
          </p:nvPr>
        </p:nvSpPr>
        <p:spPr/>
        <p:txBody>
          <a:bodyPr/>
          <a:lstStyle/>
          <a:p>
            <a:r>
              <a:rPr lang="en-US" dirty="0"/>
              <a:t>Type, Title, &amp; Abstract	</a:t>
            </a:r>
          </a:p>
          <a:p>
            <a:r>
              <a:rPr lang="en-US" dirty="0"/>
              <a:t>Attributes</a:t>
            </a:r>
          </a:p>
          <a:p>
            <a:r>
              <a:rPr lang="en-US" dirty="0"/>
              <a:t>Authors &amp; Institutions</a:t>
            </a:r>
          </a:p>
          <a:p>
            <a:r>
              <a:rPr lang="en-US" dirty="0"/>
              <a:t>Details &amp; Comments</a:t>
            </a:r>
          </a:p>
          <a:p>
            <a:pPr lvl="1"/>
            <a:r>
              <a:rPr lang="en-US" dirty="0"/>
              <a:t>Fully disclose any conflicts of interest</a:t>
            </a:r>
          </a:p>
          <a:p>
            <a:pPr lvl="1"/>
            <a:r>
              <a:rPr lang="en-US" dirty="0"/>
              <a:t>Fully disclose prior related publications</a:t>
            </a:r>
          </a:p>
          <a:p>
            <a:r>
              <a:rPr lang="en-US" dirty="0"/>
              <a:t>File Upload</a:t>
            </a:r>
          </a:p>
          <a:p>
            <a:r>
              <a:rPr lang="en-US" dirty="0"/>
              <a:t>Review &amp; Submit</a:t>
            </a:r>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565316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5824" t="8432" r="26882" b="1317"/>
          <a:stretch/>
        </p:blipFill>
        <p:spPr>
          <a:xfrm>
            <a:off x="2627587" y="0"/>
            <a:ext cx="6634716" cy="6858001"/>
          </a:xfrm>
          <a:prstGeom prst="rect">
            <a:avLst/>
          </a:prstGeom>
        </p:spPr>
      </p:pic>
      <p:cxnSp>
        <p:nvCxnSpPr>
          <p:cNvPr id="5" name="Straight Arrow Connector 4"/>
          <p:cNvCxnSpPr/>
          <p:nvPr/>
        </p:nvCxnSpPr>
        <p:spPr>
          <a:xfrm>
            <a:off x="3369254" y="2050524"/>
            <a:ext cx="946423" cy="0"/>
          </a:xfrm>
          <a:prstGeom prst="straightConnector1">
            <a:avLst/>
          </a:prstGeom>
          <a:ln w="38100">
            <a:solidFill>
              <a:srgbClr val="FF0000"/>
            </a:solidFill>
            <a:headEnd w="lg" len="lg"/>
            <a:tailEnd type="triangle" w="med" len="med"/>
          </a:ln>
        </p:spPr>
        <p:style>
          <a:lnRef idx="2">
            <a:schemeClr val="accent1"/>
          </a:lnRef>
          <a:fillRef idx="0">
            <a:schemeClr val="accent1"/>
          </a:fillRef>
          <a:effectRef idx="1">
            <a:schemeClr val="accent1"/>
          </a:effectRef>
          <a:fontRef idx="minor">
            <a:schemeClr val="tx1"/>
          </a:fontRef>
        </p:style>
      </p:cxnSp>
      <p:sp>
        <p:nvSpPr>
          <p:cNvPr id="7" name="Left Brace 6"/>
          <p:cNvSpPr/>
          <p:nvPr/>
        </p:nvSpPr>
        <p:spPr>
          <a:xfrm>
            <a:off x="4065386" y="2228192"/>
            <a:ext cx="215052" cy="1409875"/>
          </a:xfrm>
          <a:prstGeom prst="leftBrace">
            <a:avLst/>
          </a:prstGeom>
          <a:ln w="28575"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Rectangle 8"/>
          <p:cNvSpPr/>
          <p:nvPr/>
        </p:nvSpPr>
        <p:spPr>
          <a:xfrm>
            <a:off x="599515" y="1865858"/>
            <a:ext cx="3095037" cy="369332"/>
          </a:xfrm>
          <a:prstGeom prst="rect">
            <a:avLst/>
          </a:prstGeom>
        </p:spPr>
        <p:txBody>
          <a:bodyPr wrap="square">
            <a:spAutoFit/>
          </a:bodyPr>
          <a:lstStyle/>
          <a:p>
            <a:pPr algn="ctr"/>
            <a:r>
              <a:rPr lang="en-US" dirty="0">
                <a:solidFill>
                  <a:srgbClr val="FF0000"/>
                </a:solidFill>
              </a:rPr>
              <a:t>Regular </a:t>
            </a:r>
            <a:r>
              <a:rPr lang="en-US" dirty="0" smtClean="0">
                <a:solidFill>
                  <a:srgbClr val="FF0000"/>
                </a:solidFill>
              </a:rPr>
              <a:t>manuscripts</a:t>
            </a:r>
            <a:endParaRPr lang="en-US" dirty="0">
              <a:solidFill>
                <a:srgbClr val="FF0000"/>
              </a:solidFill>
            </a:endParaRPr>
          </a:p>
        </p:txBody>
      </p:sp>
      <p:sp>
        <p:nvSpPr>
          <p:cNvPr id="10" name="Rectangle 9"/>
          <p:cNvSpPr/>
          <p:nvPr/>
        </p:nvSpPr>
        <p:spPr>
          <a:xfrm>
            <a:off x="63063" y="2609963"/>
            <a:ext cx="4002323" cy="646331"/>
          </a:xfrm>
          <a:prstGeom prst="rect">
            <a:avLst/>
          </a:prstGeom>
        </p:spPr>
        <p:txBody>
          <a:bodyPr wrap="square">
            <a:spAutoFit/>
          </a:bodyPr>
          <a:lstStyle/>
          <a:p>
            <a:pPr algn="ctr"/>
            <a:r>
              <a:rPr lang="en-US" dirty="0">
                <a:solidFill>
                  <a:srgbClr val="FF0000"/>
                </a:solidFill>
              </a:rPr>
              <a:t>ONLY for </a:t>
            </a:r>
            <a:r>
              <a:rPr lang="en-US" u="sng" dirty="0">
                <a:solidFill>
                  <a:srgbClr val="FF0000"/>
                </a:solidFill>
              </a:rPr>
              <a:t>INVITED</a:t>
            </a:r>
            <a:r>
              <a:rPr lang="en-US" dirty="0">
                <a:solidFill>
                  <a:srgbClr val="FF0000"/>
                </a:solidFill>
              </a:rPr>
              <a:t> conference special issue or sections</a:t>
            </a:r>
          </a:p>
        </p:txBody>
      </p:sp>
    </p:spTree>
    <p:extLst>
      <p:ext uri="{BB962C8B-B14F-4D97-AF65-F5344CB8AC3E}">
        <p14:creationId xmlns:p14="http://schemas.microsoft.com/office/powerpoint/2010/main" val="24697110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38175" y="28575"/>
            <a:ext cx="8543925" cy="5295900"/>
          </a:xfrm>
          <a:prstGeom prst="rect">
            <a:avLst/>
          </a:prstGeom>
        </p:spPr>
      </p:pic>
      <p:cxnSp>
        <p:nvCxnSpPr>
          <p:cNvPr id="3" name="Straight Arrow Connector 2"/>
          <p:cNvCxnSpPr/>
          <p:nvPr/>
        </p:nvCxnSpPr>
        <p:spPr>
          <a:xfrm flipV="1">
            <a:off x="1638300" y="1967154"/>
            <a:ext cx="1258917" cy="785571"/>
          </a:xfrm>
          <a:prstGeom prst="straightConnector1">
            <a:avLst/>
          </a:prstGeom>
          <a:ln w="38100">
            <a:solidFill>
              <a:srgbClr val="FF0000"/>
            </a:solidFill>
            <a:headEnd w="lg" len="lg"/>
            <a:tailEnd type="triangle" w="med" len="med"/>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474558" y="2646512"/>
            <a:ext cx="1397267" cy="584775"/>
          </a:xfrm>
          <a:prstGeom prst="rect">
            <a:avLst/>
          </a:prstGeom>
          <a:noFill/>
        </p:spPr>
        <p:txBody>
          <a:bodyPr wrap="square" rtlCol="0">
            <a:spAutoFit/>
          </a:bodyPr>
          <a:lstStyle/>
          <a:p>
            <a:r>
              <a:rPr lang="en-US" sz="1600" dirty="0">
                <a:solidFill>
                  <a:srgbClr val="FF0000"/>
                </a:solidFill>
              </a:rPr>
              <a:t>Add relevant keywords here</a:t>
            </a:r>
          </a:p>
        </p:txBody>
      </p:sp>
      <p:sp>
        <p:nvSpPr>
          <p:cNvPr id="6" name="TextBox 5"/>
          <p:cNvSpPr txBox="1"/>
          <p:nvPr/>
        </p:nvSpPr>
        <p:spPr>
          <a:xfrm>
            <a:off x="474557" y="3937782"/>
            <a:ext cx="1397267" cy="584775"/>
          </a:xfrm>
          <a:prstGeom prst="rect">
            <a:avLst/>
          </a:prstGeom>
          <a:noFill/>
        </p:spPr>
        <p:txBody>
          <a:bodyPr wrap="square" rtlCol="0">
            <a:spAutoFit/>
          </a:bodyPr>
          <a:lstStyle/>
          <a:p>
            <a:r>
              <a:rPr lang="en-US" sz="1600" dirty="0">
                <a:solidFill>
                  <a:srgbClr val="FF0000"/>
                </a:solidFill>
              </a:rPr>
              <a:t>Only relevant keywords!</a:t>
            </a:r>
          </a:p>
        </p:txBody>
      </p:sp>
      <p:cxnSp>
        <p:nvCxnSpPr>
          <p:cNvPr id="7" name="Straight Arrow Connector 6"/>
          <p:cNvCxnSpPr/>
          <p:nvPr/>
        </p:nvCxnSpPr>
        <p:spPr>
          <a:xfrm flipV="1">
            <a:off x="1871824" y="3837384"/>
            <a:ext cx="949193" cy="267891"/>
          </a:xfrm>
          <a:prstGeom prst="straightConnector1">
            <a:avLst/>
          </a:prstGeom>
          <a:ln w="38100">
            <a:solidFill>
              <a:srgbClr val="FF0000"/>
            </a:solidFill>
            <a:headEnd w="lg" len="lg"/>
            <a:tailEnd type="triangle" w="med" len="med"/>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2864568" y="3840138"/>
            <a:ext cx="360333" cy="0"/>
          </a:xfrm>
          <a:prstGeom prst="line">
            <a:avLst/>
          </a:prstGeom>
          <a:ln w="9525">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3676650" y="1323561"/>
            <a:ext cx="308113" cy="15902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45153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r="223"/>
          <a:stretch/>
        </p:blipFill>
        <p:spPr>
          <a:xfrm>
            <a:off x="628650" y="0"/>
            <a:ext cx="8515350" cy="5791200"/>
          </a:xfrm>
          <a:prstGeom prst="rect">
            <a:avLst/>
          </a:prstGeom>
        </p:spPr>
      </p:pic>
      <p:sp>
        <p:nvSpPr>
          <p:cNvPr id="3" name="TextBox 2"/>
          <p:cNvSpPr txBox="1"/>
          <p:nvPr/>
        </p:nvSpPr>
        <p:spPr>
          <a:xfrm>
            <a:off x="39716" y="2895600"/>
            <a:ext cx="2087668" cy="830997"/>
          </a:xfrm>
          <a:prstGeom prst="rect">
            <a:avLst/>
          </a:prstGeom>
          <a:noFill/>
        </p:spPr>
        <p:txBody>
          <a:bodyPr wrap="square" rtlCol="0">
            <a:spAutoFit/>
          </a:bodyPr>
          <a:lstStyle/>
          <a:p>
            <a:r>
              <a:rPr lang="en-US" sz="1600" dirty="0">
                <a:solidFill>
                  <a:srgbClr val="FF0000"/>
                </a:solidFill>
              </a:rPr>
              <a:t>You are automatically the first author</a:t>
            </a:r>
          </a:p>
          <a:p>
            <a:r>
              <a:rPr lang="en-US" sz="1600" dirty="0">
                <a:solidFill>
                  <a:srgbClr val="FF0000"/>
                </a:solidFill>
              </a:rPr>
              <a:t>(can be changed)</a:t>
            </a:r>
          </a:p>
        </p:txBody>
      </p:sp>
      <p:cxnSp>
        <p:nvCxnSpPr>
          <p:cNvPr id="4" name="Straight Arrow Connector 3"/>
          <p:cNvCxnSpPr/>
          <p:nvPr/>
        </p:nvCxnSpPr>
        <p:spPr>
          <a:xfrm flipV="1">
            <a:off x="1733550" y="2947362"/>
            <a:ext cx="2925792" cy="367338"/>
          </a:xfrm>
          <a:prstGeom prst="straightConnector1">
            <a:avLst/>
          </a:prstGeom>
          <a:ln w="38100">
            <a:solidFill>
              <a:srgbClr val="FF0000"/>
            </a:solidFill>
            <a:headEnd w="lg" len="lg"/>
            <a:tailEnd type="triangle" w="med" len="med"/>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0" y="4056634"/>
            <a:ext cx="2886075" cy="2800767"/>
          </a:xfrm>
          <a:prstGeom prst="rect">
            <a:avLst/>
          </a:prstGeom>
          <a:noFill/>
        </p:spPr>
        <p:txBody>
          <a:bodyPr wrap="square" rtlCol="0">
            <a:spAutoFit/>
          </a:bodyPr>
          <a:lstStyle/>
          <a:p>
            <a:r>
              <a:rPr lang="en-US" sz="1600" dirty="0">
                <a:solidFill>
                  <a:srgbClr val="FF0000"/>
                </a:solidFill>
              </a:rPr>
              <a:t>Add you co-authors </a:t>
            </a:r>
            <a:br>
              <a:rPr lang="en-US" sz="1600" dirty="0">
                <a:solidFill>
                  <a:srgbClr val="FF0000"/>
                </a:solidFill>
              </a:rPr>
            </a:br>
            <a:r>
              <a:rPr lang="en-US" sz="1600" dirty="0">
                <a:solidFill>
                  <a:srgbClr val="FF0000"/>
                </a:solidFill>
              </a:rPr>
              <a:t>by searching with their </a:t>
            </a:r>
            <a:br>
              <a:rPr lang="en-US" sz="1600" dirty="0">
                <a:solidFill>
                  <a:srgbClr val="FF0000"/>
                </a:solidFill>
              </a:rPr>
            </a:br>
            <a:r>
              <a:rPr lang="en-US" sz="1600" dirty="0">
                <a:solidFill>
                  <a:srgbClr val="FF0000"/>
                </a:solidFill>
              </a:rPr>
              <a:t>email address</a:t>
            </a:r>
          </a:p>
          <a:p>
            <a:pPr marL="180975" indent="-180975">
              <a:buFontTx/>
              <a:buChar char="-"/>
            </a:pPr>
            <a:r>
              <a:rPr lang="en-US" sz="1600" dirty="0">
                <a:solidFill>
                  <a:srgbClr val="FF0000"/>
                </a:solidFill>
              </a:rPr>
              <a:t>If they </a:t>
            </a:r>
            <a:r>
              <a:rPr lang="en-US" sz="1600" dirty="0" smtClean="0">
                <a:solidFill>
                  <a:srgbClr val="FF0000"/>
                </a:solidFill>
              </a:rPr>
              <a:t>do not have a </a:t>
            </a:r>
            <a:r>
              <a:rPr lang="en-US" sz="1600" dirty="0" err="1">
                <a:solidFill>
                  <a:srgbClr val="FF0000"/>
                </a:solidFill>
              </a:rPr>
              <a:t>ScholarOne</a:t>
            </a:r>
            <a:r>
              <a:rPr lang="en-US" sz="1600" dirty="0">
                <a:solidFill>
                  <a:srgbClr val="FF0000"/>
                </a:solidFill>
              </a:rPr>
              <a:t> account yet, create one for them</a:t>
            </a:r>
          </a:p>
          <a:p>
            <a:pPr marL="180975" indent="-180975">
              <a:buFontTx/>
              <a:buChar char="-"/>
            </a:pPr>
            <a:r>
              <a:rPr lang="en-US" sz="1600" dirty="0" smtClean="0">
                <a:solidFill>
                  <a:srgbClr val="FF0000"/>
                </a:solidFill>
              </a:rPr>
              <a:t>Please verify with them first,  as they might be registered with a different email address, to avoid creating duplicate accounts in the system.</a:t>
            </a:r>
            <a:endParaRPr lang="en-US" sz="1600" dirty="0">
              <a:solidFill>
                <a:srgbClr val="FF0000"/>
              </a:solidFill>
            </a:endParaRPr>
          </a:p>
        </p:txBody>
      </p:sp>
      <p:cxnSp>
        <p:nvCxnSpPr>
          <p:cNvPr id="7" name="Straight Arrow Connector 6"/>
          <p:cNvCxnSpPr/>
          <p:nvPr/>
        </p:nvCxnSpPr>
        <p:spPr>
          <a:xfrm>
            <a:off x="2057400" y="4448175"/>
            <a:ext cx="828675" cy="276225"/>
          </a:xfrm>
          <a:prstGeom prst="straightConnector1">
            <a:avLst/>
          </a:prstGeom>
          <a:ln w="38100">
            <a:solidFill>
              <a:srgbClr val="FF0000"/>
            </a:solidFill>
            <a:headEnd w="lg" len="lg"/>
            <a:tailEnd type="triangle" w="med" len="med"/>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4152900" y="2125915"/>
            <a:ext cx="308113" cy="15902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65763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354" r="761" b="15095"/>
          <a:stretch/>
        </p:blipFill>
        <p:spPr>
          <a:xfrm>
            <a:off x="636730" y="-1"/>
            <a:ext cx="8507270" cy="6829425"/>
          </a:xfrm>
          <a:prstGeom prst="rect">
            <a:avLst/>
          </a:prstGeom>
        </p:spPr>
      </p:pic>
      <p:sp>
        <p:nvSpPr>
          <p:cNvPr id="3" name="TextBox 2"/>
          <p:cNvSpPr txBox="1"/>
          <p:nvPr/>
        </p:nvSpPr>
        <p:spPr>
          <a:xfrm>
            <a:off x="0" y="5279172"/>
            <a:ext cx="2667000" cy="830997"/>
          </a:xfrm>
          <a:prstGeom prst="rect">
            <a:avLst/>
          </a:prstGeom>
          <a:noFill/>
        </p:spPr>
        <p:txBody>
          <a:bodyPr wrap="square" rtlCol="0">
            <a:spAutoFit/>
          </a:bodyPr>
          <a:lstStyle/>
          <a:p>
            <a:r>
              <a:rPr lang="en-US" sz="1600" dirty="0">
                <a:solidFill>
                  <a:srgbClr val="FF0000"/>
                </a:solidFill>
              </a:rPr>
              <a:t>See special rules for </a:t>
            </a:r>
            <a:br>
              <a:rPr lang="en-US" sz="1600" dirty="0">
                <a:solidFill>
                  <a:srgbClr val="FF0000"/>
                </a:solidFill>
              </a:rPr>
            </a:br>
            <a:r>
              <a:rPr lang="en-US" sz="1600" dirty="0">
                <a:solidFill>
                  <a:srgbClr val="FF0000"/>
                </a:solidFill>
              </a:rPr>
              <a:t>re-submissions of previously rejected manuscripts</a:t>
            </a:r>
          </a:p>
        </p:txBody>
      </p:sp>
      <p:cxnSp>
        <p:nvCxnSpPr>
          <p:cNvPr id="4" name="Straight Arrow Connector 3"/>
          <p:cNvCxnSpPr/>
          <p:nvPr/>
        </p:nvCxnSpPr>
        <p:spPr>
          <a:xfrm flipV="1">
            <a:off x="2091583" y="5048250"/>
            <a:ext cx="699242" cy="371475"/>
          </a:xfrm>
          <a:prstGeom prst="straightConnector1">
            <a:avLst/>
          </a:prstGeom>
          <a:ln w="38100">
            <a:solidFill>
              <a:srgbClr val="FF0000"/>
            </a:solidFill>
            <a:headEnd w="lg" len="lg"/>
            <a:tailEnd type="triangle" w="med" len="med"/>
          </a:ln>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3514725" y="1771236"/>
            <a:ext cx="308113" cy="15902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3444737" y="2676111"/>
            <a:ext cx="308113" cy="15902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20814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09600" y="33337"/>
            <a:ext cx="8467725" cy="6505575"/>
          </a:xfrm>
          <a:prstGeom prst="rect">
            <a:avLst/>
          </a:prstGeom>
        </p:spPr>
      </p:pic>
      <p:sp>
        <p:nvSpPr>
          <p:cNvPr id="3" name="TextBox 2"/>
          <p:cNvSpPr txBox="1"/>
          <p:nvPr/>
        </p:nvSpPr>
        <p:spPr>
          <a:xfrm>
            <a:off x="0" y="2093059"/>
            <a:ext cx="2667000" cy="830997"/>
          </a:xfrm>
          <a:prstGeom prst="rect">
            <a:avLst/>
          </a:prstGeom>
          <a:noFill/>
        </p:spPr>
        <p:txBody>
          <a:bodyPr wrap="square" rtlCol="0">
            <a:spAutoFit/>
          </a:bodyPr>
          <a:lstStyle/>
          <a:p>
            <a:r>
              <a:rPr lang="en-US" sz="1600" u="sng" dirty="0">
                <a:solidFill>
                  <a:srgbClr val="FF0000"/>
                </a:solidFill>
              </a:rPr>
              <a:t>Very important!</a:t>
            </a:r>
          </a:p>
          <a:p>
            <a:r>
              <a:rPr lang="en-US" sz="1600" b="1" dirty="0">
                <a:solidFill>
                  <a:srgbClr val="FF0000"/>
                </a:solidFill>
              </a:rPr>
              <a:t>See related slide on the JSSC prepublication policy</a:t>
            </a:r>
          </a:p>
        </p:txBody>
      </p:sp>
      <p:cxnSp>
        <p:nvCxnSpPr>
          <p:cNvPr id="4" name="Straight Arrow Connector 3"/>
          <p:cNvCxnSpPr/>
          <p:nvPr/>
        </p:nvCxnSpPr>
        <p:spPr>
          <a:xfrm flipV="1">
            <a:off x="1495425" y="1428751"/>
            <a:ext cx="1334039" cy="804862"/>
          </a:xfrm>
          <a:prstGeom prst="straightConnector1">
            <a:avLst/>
          </a:prstGeom>
          <a:ln w="38100">
            <a:solidFill>
              <a:srgbClr val="FF0000"/>
            </a:solidFill>
            <a:headEnd w="lg" len="lg"/>
            <a:tailEnd type="triangle" w="med" len="med"/>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V="1">
            <a:off x="1495425" y="1930182"/>
            <a:ext cx="1334039" cy="303432"/>
          </a:xfrm>
          <a:prstGeom prst="straightConnector1">
            <a:avLst/>
          </a:prstGeom>
          <a:ln w="38100">
            <a:solidFill>
              <a:srgbClr val="FF0000"/>
            </a:solidFill>
            <a:headEnd w="lg" len="lg"/>
            <a:tailEnd type="triangle" w="med" len="med"/>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0" y="3207662"/>
            <a:ext cx="2933700" cy="2062103"/>
          </a:xfrm>
          <a:prstGeom prst="rect">
            <a:avLst/>
          </a:prstGeom>
          <a:noFill/>
        </p:spPr>
        <p:txBody>
          <a:bodyPr wrap="square" rtlCol="0">
            <a:spAutoFit/>
          </a:bodyPr>
          <a:lstStyle/>
          <a:p>
            <a:r>
              <a:rPr lang="en-US" sz="1600" dirty="0">
                <a:solidFill>
                  <a:srgbClr val="FF0000"/>
                </a:solidFill>
              </a:rPr>
              <a:t>Fully disclose and attach all your related </a:t>
            </a:r>
            <a:r>
              <a:rPr lang="en-US" sz="1600" dirty="0" smtClean="0">
                <a:solidFill>
                  <a:srgbClr val="FF0000"/>
                </a:solidFill>
              </a:rPr>
              <a:t>papers.</a:t>
            </a:r>
          </a:p>
          <a:p>
            <a:endParaRPr lang="en-US" sz="1600" dirty="0">
              <a:solidFill>
                <a:srgbClr val="FF0000"/>
              </a:solidFill>
            </a:endParaRPr>
          </a:p>
          <a:p>
            <a:r>
              <a:rPr lang="en-US" sz="1600" dirty="0">
                <a:solidFill>
                  <a:srgbClr val="FF0000"/>
                </a:solidFill>
              </a:rPr>
              <a:t>Prepare a prepublication statement explaining the overlaps and differences with the submitted paper, for evaluation by the editor and the </a:t>
            </a:r>
            <a:r>
              <a:rPr lang="en-US" sz="1600" dirty="0" smtClean="0">
                <a:solidFill>
                  <a:srgbClr val="FF0000"/>
                </a:solidFill>
              </a:rPr>
              <a:t>reviewers.</a:t>
            </a:r>
            <a:endParaRPr lang="en-US" sz="1600" dirty="0">
              <a:solidFill>
                <a:srgbClr val="FF0000"/>
              </a:solidFill>
            </a:endParaRPr>
          </a:p>
        </p:txBody>
      </p:sp>
      <p:sp>
        <p:nvSpPr>
          <p:cNvPr id="10" name="TextBox 9"/>
          <p:cNvSpPr txBox="1"/>
          <p:nvPr/>
        </p:nvSpPr>
        <p:spPr>
          <a:xfrm>
            <a:off x="0" y="5774679"/>
            <a:ext cx="2667000" cy="338554"/>
          </a:xfrm>
          <a:prstGeom prst="rect">
            <a:avLst/>
          </a:prstGeom>
          <a:noFill/>
        </p:spPr>
        <p:txBody>
          <a:bodyPr wrap="square" rtlCol="0">
            <a:spAutoFit/>
          </a:bodyPr>
          <a:lstStyle/>
          <a:p>
            <a:r>
              <a:rPr lang="en-US" sz="1600" dirty="0">
                <a:solidFill>
                  <a:srgbClr val="FF0000"/>
                </a:solidFill>
              </a:rPr>
              <a:t>Also very important!</a:t>
            </a:r>
          </a:p>
        </p:txBody>
      </p:sp>
      <p:cxnSp>
        <p:nvCxnSpPr>
          <p:cNvPr id="11" name="Straight Arrow Connector 10"/>
          <p:cNvCxnSpPr/>
          <p:nvPr/>
        </p:nvCxnSpPr>
        <p:spPr>
          <a:xfrm>
            <a:off x="1885950" y="5997593"/>
            <a:ext cx="1047750" cy="174384"/>
          </a:xfrm>
          <a:prstGeom prst="straightConnector1">
            <a:avLst/>
          </a:prstGeom>
          <a:ln w="38100">
            <a:solidFill>
              <a:srgbClr val="FF0000"/>
            </a:solidFill>
            <a:headEnd w="lg" len="lg"/>
            <a:tailEnd type="triangle"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75916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JSSC Manuscript Format</a:t>
            </a:r>
          </a:p>
        </p:txBody>
      </p:sp>
      <p:sp>
        <p:nvSpPr>
          <p:cNvPr id="3" name="Content Placeholder 2"/>
          <p:cNvSpPr>
            <a:spLocks noGrp="1"/>
          </p:cNvSpPr>
          <p:nvPr>
            <p:ph idx="1"/>
          </p:nvPr>
        </p:nvSpPr>
        <p:spPr>
          <a:xfrm>
            <a:off x="457200" y="1268413"/>
            <a:ext cx="8229600" cy="5503323"/>
          </a:xfrm>
        </p:spPr>
        <p:txBody>
          <a:bodyPr>
            <a:normAutofit/>
          </a:bodyPr>
          <a:lstStyle/>
          <a:p>
            <a:r>
              <a:rPr lang="en-US" dirty="0"/>
              <a:t>Use templates available at</a:t>
            </a:r>
          </a:p>
          <a:p>
            <a:pPr lvl="1"/>
            <a:r>
              <a:rPr lang="en-US" sz="2000" dirty="0">
                <a:hlinkClick r:id="rId2"/>
              </a:rPr>
              <a:t>http://ieeeauthorcenter.ieee.org/create-your-ieee-article/use-authoring-tools-and-ieee-article-templates/ieee-article-templates/templates-for-transactions/</a:t>
            </a:r>
            <a:endParaRPr lang="en-US" sz="2000" dirty="0"/>
          </a:p>
          <a:p>
            <a:pPr lvl="1"/>
            <a:endParaRPr lang="en-US" dirty="0"/>
          </a:p>
          <a:p>
            <a:endParaRPr lang="en-US" dirty="0"/>
          </a:p>
          <a:p>
            <a:endParaRPr lang="en-US" dirty="0"/>
          </a:p>
          <a:p>
            <a:endParaRPr lang="en-US" dirty="0"/>
          </a:p>
          <a:p>
            <a:endParaRPr lang="en-US" dirty="0"/>
          </a:p>
          <a:p>
            <a:endParaRPr lang="en-US" dirty="0"/>
          </a:p>
          <a:p>
            <a:r>
              <a:rPr lang="en-US" dirty="0"/>
              <a:t>More information available at the IEEE author center</a:t>
            </a:r>
          </a:p>
          <a:p>
            <a:pPr lvl="1"/>
            <a:r>
              <a:rPr lang="en-US" dirty="0">
                <a:hlinkClick r:id="rId3"/>
              </a:rPr>
              <a:t>http://ieeeauthorcenter.ieee.org/</a:t>
            </a:r>
            <a:endParaRPr lang="en-US" dirty="0"/>
          </a:p>
          <a:p>
            <a:endParaRPr lang="en-US" dirty="0"/>
          </a:p>
        </p:txBody>
      </p:sp>
      <p:pic>
        <p:nvPicPr>
          <p:cNvPr id="5" name="Picture 4"/>
          <p:cNvPicPr>
            <a:picLocks noChangeAspect="1"/>
          </p:cNvPicPr>
          <p:nvPr/>
        </p:nvPicPr>
        <p:blipFill>
          <a:blip r:embed="rId4"/>
          <a:stretch>
            <a:fillRect/>
          </a:stretch>
        </p:blipFill>
        <p:spPr>
          <a:xfrm>
            <a:off x="1570771" y="2852499"/>
            <a:ext cx="6002457" cy="2742845"/>
          </a:xfrm>
          <a:prstGeom prst="rect">
            <a:avLst/>
          </a:prstGeom>
        </p:spPr>
      </p:pic>
      <p:cxnSp>
        <p:nvCxnSpPr>
          <p:cNvPr id="7" name="Straight Arrow Connector 6"/>
          <p:cNvCxnSpPr/>
          <p:nvPr/>
        </p:nvCxnSpPr>
        <p:spPr>
          <a:xfrm flipH="1" flipV="1">
            <a:off x="5981063" y="4764347"/>
            <a:ext cx="552090" cy="146649"/>
          </a:xfrm>
          <a:prstGeom prst="straightConnector1">
            <a:avLst/>
          </a:prstGeom>
          <a:ln w="38100">
            <a:solidFill>
              <a:srgbClr val="FF0000"/>
            </a:solidFill>
            <a:headEnd w="lg" len="lg"/>
            <a:tailEnd type="triangle" w="med" len="med"/>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6471870" y="4764347"/>
            <a:ext cx="1852323" cy="830997"/>
          </a:xfrm>
          <a:prstGeom prst="rect">
            <a:avLst/>
          </a:prstGeom>
          <a:noFill/>
        </p:spPr>
        <p:txBody>
          <a:bodyPr wrap="square" rtlCol="0">
            <a:spAutoFit/>
          </a:bodyPr>
          <a:lstStyle/>
          <a:p>
            <a:r>
              <a:rPr lang="en-US" sz="1600" dirty="0">
                <a:solidFill>
                  <a:srgbClr val="FF0000"/>
                </a:solidFill>
              </a:rPr>
              <a:t>For MS </a:t>
            </a:r>
            <a:r>
              <a:rPr lang="en-US" sz="1600" dirty="0" smtClean="0">
                <a:solidFill>
                  <a:srgbClr val="FF0000"/>
                </a:solidFill>
              </a:rPr>
              <a:t>Word</a:t>
            </a:r>
          </a:p>
          <a:p>
            <a:endParaRPr lang="en-US" sz="1600" dirty="0">
              <a:solidFill>
                <a:srgbClr val="FF0000"/>
              </a:solidFill>
            </a:endParaRPr>
          </a:p>
          <a:p>
            <a:r>
              <a:rPr lang="en-US" sz="1600" dirty="0">
                <a:solidFill>
                  <a:srgbClr val="FF0000"/>
                </a:solidFill>
              </a:rPr>
              <a:t>For </a:t>
            </a:r>
            <a:r>
              <a:rPr lang="en-US" sz="1600" dirty="0" err="1" smtClean="0">
                <a:solidFill>
                  <a:srgbClr val="FF0000"/>
                </a:solidFill>
              </a:rPr>
              <a:t>LaTeX</a:t>
            </a:r>
            <a:endParaRPr lang="en-US" sz="1600" dirty="0">
              <a:solidFill>
                <a:srgbClr val="FF0000"/>
              </a:solidFill>
            </a:endParaRPr>
          </a:p>
        </p:txBody>
      </p:sp>
      <p:cxnSp>
        <p:nvCxnSpPr>
          <p:cNvPr id="10" name="Straight Arrow Connector 9"/>
          <p:cNvCxnSpPr/>
          <p:nvPr/>
        </p:nvCxnSpPr>
        <p:spPr>
          <a:xfrm flipH="1" flipV="1">
            <a:off x="5058035" y="5254390"/>
            <a:ext cx="1475118" cy="147927"/>
          </a:xfrm>
          <a:prstGeom prst="straightConnector1">
            <a:avLst/>
          </a:prstGeom>
          <a:ln w="38100">
            <a:solidFill>
              <a:srgbClr val="FF0000"/>
            </a:solidFill>
            <a:headEnd w="lg" len="lg"/>
            <a:tailEnd type="triangle"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73591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11744" y="2080984"/>
            <a:ext cx="3235235" cy="2696029"/>
          </a:xfrm>
          <a:prstGeom prst="rect">
            <a:avLst/>
          </a:prstGeom>
        </p:spPr>
      </p:pic>
      <p:sp>
        <p:nvSpPr>
          <p:cNvPr id="5" name="TextBox 4"/>
          <p:cNvSpPr txBox="1"/>
          <p:nvPr/>
        </p:nvSpPr>
        <p:spPr>
          <a:xfrm>
            <a:off x="4366883" y="982176"/>
            <a:ext cx="4229100" cy="4893647"/>
          </a:xfrm>
          <a:prstGeom prst="rect">
            <a:avLst/>
          </a:prstGeom>
          <a:solidFill>
            <a:srgbClr val="FFFF00"/>
          </a:solidFill>
        </p:spPr>
        <p:txBody>
          <a:bodyPr wrap="square" rtlCol="0">
            <a:spAutoFit/>
          </a:bodyPr>
          <a:lstStyle/>
          <a:p>
            <a:r>
              <a:rPr lang="en-US" sz="2400" b="1" dirty="0"/>
              <a:t>Fully disclose ALL your related conference, </a:t>
            </a:r>
            <a:r>
              <a:rPr lang="en-US" sz="2400" b="1" dirty="0" smtClean="0"/>
              <a:t>journal, </a:t>
            </a:r>
            <a:r>
              <a:rPr lang="en-US" sz="2400" b="1" dirty="0"/>
              <a:t>and book publications</a:t>
            </a:r>
          </a:p>
          <a:p>
            <a:endParaRPr lang="en-US" sz="2400" b="1" dirty="0"/>
          </a:p>
          <a:p>
            <a:r>
              <a:rPr lang="en-US" sz="2400" b="1" dirty="0"/>
              <a:t>Disclose any related submissions you make during the review process</a:t>
            </a:r>
          </a:p>
          <a:p>
            <a:endParaRPr lang="en-US" sz="2400" b="1" dirty="0"/>
          </a:p>
          <a:p>
            <a:r>
              <a:rPr lang="en-US" sz="2400" b="1" dirty="0"/>
              <a:t>See slides on the JSSC prepublication policy</a:t>
            </a:r>
          </a:p>
          <a:p>
            <a:endParaRPr lang="en-US" sz="2400" b="1" dirty="0"/>
          </a:p>
          <a:p>
            <a:r>
              <a:rPr lang="en-US" sz="2400" b="1" dirty="0"/>
              <a:t>Violations may result in a publication ban</a:t>
            </a:r>
          </a:p>
        </p:txBody>
      </p:sp>
    </p:spTree>
    <p:extLst>
      <p:ext uri="{BB962C8B-B14F-4D97-AF65-F5344CB8AC3E}">
        <p14:creationId xmlns:p14="http://schemas.microsoft.com/office/powerpoint/2010/main" val="9192519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r="943"/>
          <a:stretch/>
        </p:blipFill>
        <p:spPr>
          <a:xfrm>
            <a:off x="642937" y="38100"/>
            <a:ext cx="8501063" cy="6629400"/>
          </a:xfrm>
          <a:prstGeom prst="rect">
            <a:avLst/>
          </a:prstGeom>
        </p:spPr>
      </p:pic>
      <p:sp>
        <p:nvSpPr>
          <p:cNvPr id="3" name="TextBox 2"/>
          <p:cNvSpPr txBox="1"/>
          <p:nvPr/>
        </p:nvSpPr>
        <p:spPr>
          <a:xfrm>
            <a:off x="0" y="3593454"/>
            <a:ext cx="2219325" cy="1077218"/>
          </a:xfrm>
          <a:prstGeom prst="rect">
            <a:avLst/>
          </a:prstGeom>
          <a:noFill/>
        </p:spPr>
        <p:txBody>
          <a:bodyPr wrap="square" rtlCol="0">
            <a:spAutoFit/>
          </a:bodyPr>
          <a:lstStyle/>
          <a:p>
            <a:r>
              <a:rPr lang="en-US" sz="1600" u="sng" dirty="0">
                <a:solidFill>
                  <a:srgbClr val="FF0000"/>
                </a:solidFill>
              </a:rPr>
              <a:t>For invited papers only!</a:t>
            </a:r>
          </a:p>
          <a:p>
            <a:r>
              <a:rPr lang="en-US" sz="1600" dirty="0">
                <a:solidFill>
                  <a:srgbClr val="FF0000"/>
                </a:solidFill>
              </a:rPr>
              <a:t>Add the name of the conference Guest Editor that has invited </a:t>
            </a:r>
            <a:r>
              <a:rPr lang="en-US" sz="1600" dirty="0" smtClean="0">
                <a:solidFill>
                  <a:srgbClr val="FF0000"/>
                </a:solidFill>
              </a:rPr>
              <a:t>you.</a:t>
            </a:r>
            <a:endParaRPr lang="en-US" sz="1600" dirty="0">
              <a:solidFill>
                <a:srgbClr val="FF0000"/>
              </a:solidFill>
            </a:endParaRPr>
          </a:p>
        </p:txBody>
      </p:sp>
      <p:cxnSp>
        <p:nvCxnSpPr>
          <p:cNvPr id="4" name="Straight Arrow Connector 3"/>
          <p:cNvCxnSpPr/>
          <p:nvPr/>
        </p:nvCxnSpPr>
        <p:spPr>
          <a:xfrm>
            <a:off x="1981200" y="4010025"/>
            <a:ext cx="838200" cy="155111"/>
          </a:xfrm>
          <a:prstGeom prst="straightConnector1">
            <a:avLst/>
          </a:prstGeom>
          <a:ln w="38100">
            <a:solidFill>
              <a:srgbClr val="FF0000"/>
            </a:solidFill>
            <a:headEnd w="lg" len="lg"/>
            <a:tailEnd type="triangle"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34024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b="10796"/>
          <a:stretch/>
        </p:blipFill>
        <p:spPr>
          <a:xfrm>
            <a:off x="622871" y="77631"/>
            <a:ext cx="8639175" cy="6780369"/>
          </a:xfrm>
          <a:prstGeom prst="rect">
            <a:avLst/>
          </a:prstGeom>
        </p:spPr>
      </p:pic>
      <p:sp>
        <p:nvSpPr>
          <p:cNvPr id="3" name="Rectangle 2"/>
          <p:cNvSpPr/>
          <p:nvPr/>
        </p:nvSpPr>
        <p:spPr>
          <a:xfrm>
            <a:off x="3286125" y="2914236"/>
            <a:ext cx="308113" cy="15902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0" y="3897719"/>
            <a:ext cx="2819400" cy="1077218"/>
          </a:xfrm>
          <a:prstGeom prst="rect">
            <a:avLst/>
          </a:prstGeom>
          <a:noFill/>
        </p:spPr>
        <p:txBody>
          <a:bodyPr wrap="square" rtlCol="0">
            <a:spAutoFit/>
          </a:bodyPr>
          <a:lstStyle/>
          <a:p>
            <a:r>
              <a:rPr lang="en-US" sz="1600" dirty="0">
                <a:solidFill>
                  <a:srgbClr val="FF0000"/>
                </a:solidFill>
              </a:rPr>
              <a:t>Your new manuscript </a:t>
            </a:r>
            <a:r>
              <a:rPr lang="en-US" sz="1600" dirty="0" smtClean="0">
                <a:solidFill>
                  <a:srgbClr val="FF0000"/>
                </a:solidFill>
              </a:rPr>
              <a:t>- a </a:t>
            </a:r>
            <a:r>
              <a:rPr lang="en-US" sz="1600" dirty="0">
                <a:solidFill>
                  <a:srgbClr val="FF0000"/>
                </a:solidFill>
              </a:rPr>
              <a:t>PDF version created </a:t>
            </a:r>
            <a:br>
              <a:rPr lang="en-US" sz="1600" dirty="0">
                <a:solidFill>
                  <a:srgbClr val="FF0000"/>
                </a:solidFill>
              </a:rPr>
            </a:br>
            <a:r>
              <a:rPr lang="en-US" sz="1600" dirty="0">
                <a:solidFill>
                  <a:srgbClr val="FF0000"/>
                </a:solidFill>
              </a:rPr>
              <a:t>from the MSWord or </a:t>
            </a:r>
            <a:br>
              <a:rPr lang="en-US" sz="1600" dirty="0">
                <a:solidFill>
                  <a:srgbClr val="FF0000"/>
                </a:solidFill>
              </a:rPr>
            </a:br>
            <a:r>
              <a:rPr lang="en-US" sz="1600" dirty="0" err="1">
                <a:solidFill>
                  <a:srgbClr val="FF0000"/>
                </a:solidFill>
              </a:rPr>
              <a:t>LaTex</a:t>
            </a:r>
            <a:r>
              <a:rPr lang="en-US" sz="1600" dirty="0">
                <a:solidFill>
                  <a:srgbClr val="FF0000"/>
                </a:solidFill>
              </a:rPr>
              <a:t> </a:t>
            </a:r>
            <a:r>
              <a:rPr lang="en-US" sz="1600" dirty="0" smtClean="0">
                <a:solidFill>
                  <a:srgbClr val="FF0000"/>
                </a:solidFill>
              </a:rPr>
              <a:t>template.</a:t>
            </a:r>
            <a:endParaRPr lang="en-US" sz="1600" dirty="0">
              <a:solidFill>
                <a:srgbClr val="FF0000"/>
              </a:solidFill>
            </a:endParaRPr>
          </a:p>
        </p:txBody>
      </p:sp>
      <p:cxnSp>
        <p:nvCxnSpPr>
          <p:cNvPr id="5" name="Straight Arrow Connector 4"/>
          <p:cNvCxnSpPr/>
          <p:nvPr/>
        </p:nvCxnSpPr>
        <p:spPr>
          <a:xfrm>
            <a:off x="1905000" y="4587963"/>
            <a:ext cx="914400" cy="567238"/>
          </a:xfrm>
          <a:prstGeom prst="straightConnector1">
            <a:avLst/>
          </a:prstGeom>
          <a:ln w="38100">
            <a:solidFill>
              <a:srgbClr val="FF0000"/>
            </a:solidFill>
            <a:headEnd w="lg" len="lg"/>
            <a:tailEnd type="triangle" w="med" len="med"/>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0" y="5203017"/>
            <a:ext cx="2819400" cy="830997"/>
          </a:xfrm>
          <a:prstGeom prst="rect">
            <a:avLst/>
          </a:prstGeom>
          <a:noFill/>
        </p:spPr>
        <p:txBody>
          <a:bodyPr wrap="square" rtlCol="0">
            <a:spAutoFit/>
          </a:bodyPr>
          <a:lstStyle/>
          <a:p>
            <a:r>
              <a:rPr lang="en-US" sz="1600" dirty="0">
                <a:solidFill>
                  <a:srgbClr val="FF0000"/>
                </a:solidFill>
              </a:rPr>
              <a:t>Don’t forget a copy of your related publications, and the prepublication </a:t>
            </a:r>
            <a:r>
              <a:rPr lang="en-US" sz="1600" dirty="0" smtClean="0">
                <a:solidFill>
                  <a:srgbClr val="FF0000"/>
                </a:solidFill>
              </a:rPr>
              <a:t>statement.</a:t>
            </a:r>
            <a:endParaRPr lang="en-US" sz="1600" dirty="0">
              <a:solidFill>
                <a:srgbClr val="FF0000"/>
              </a:solidFill>
            </a:endParaRPr>
          </a:p>
        </p:txBody>
      </p:sp>
      <p:cxnSp>
        <p:nvCxnSpPr>
          <p:cNvPr id="8" name="Straight Arrow Connector 7"/>
          <p:cNvCxnSpPr/>
          <p:nvPr/>
        </p:nvCxnSpPr>
        <p:spPr>
          <a:xfrm flipV="1">
            <a:off x="2483692" y="5565661"/>
            <a:ext cx="390525" cy="52854"/>
          </a:xfrm>
          <a:prstGeom prst="straightConnector1">
            <a:avLst/>
          </a:prstGeom>
          <a:ln w="38100">
            <a:solidFill>
              <a:srgbClr val="FF0000"/>
            </a:solidFill>
            <a:headEnd w="lg" len="lg"/>
            <a:tailEnd type="triangle" w="med" len="med"/>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2483692" y="5618515"/>
            <a:ext cx="390524" cy="367060"/>
          </a:xfrm>
          <a:prstGeom prst="straightConnector1">
            <a:avLst/>
          </a:prstGeom>
          <a:ln w="38100">
            <a:solidFill>
              <a:srgbClr val="FF0000"/>
            </a:solidFill>
            <a:headEnd w="lg" len="lg"/>
            <a:tailEnd type="triangle" w="med" len="med"/>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3800" y="6273225"/>
            <a:ext cx="2819400" cy="584775"/>
          </a:xfrm>
          <a:prstGeom prst="rect">
            <a:avLst/>
          </a:prstGeom>
          <a:noFill/>
        </p:spPr>
        <p:txBody>
          <a:bodyPr wrap="square" rtlCol="0">
            <a:spAutoFit/>
          </a:bodyPr>
          <a:lstStyle/>
          <a:p>
            <a:r>
              <a:rPr lang="en-US" sz="1600" dirty="0">
                <a:solidFill>
                  <a:srgbClr val="FF0000"/>
                </a:solidFill>
              </a:rPr>
              <a:t>If needed for </a:t>
            </a:r>
            <a:r>
              <a:rPr lang="en-US" sz="1600" dirty="0" err="1">
                <a:solidFill>
                  <a:srgbClr val="FF0000"/>
                </a:solidFill>
              </a:rPr>
              <a:t>overlength</a:t>
            </a:r>
            <a:r>
              <a:rPr lang="en-US" sz="1600" dirty="0">
                <a:solidFill>
                  <a:srgbClr val="FF0000"/>
                </a:solidFill>
              </a:rPr>
              <a:t> </a:t>
            </a:r>
            <a:r>
              <a:rPr lang="en-US" sz="1600" dirty="0" smtClean="0">
                <a:solidFill>
                  <a:srgbClr val="FF0000"/>
                </a:solidFill>
              </a:rPr>
              <a:t>submissions.</a:t>
            </a:r>
            <a:endParaRPr lang="en-US" sz="1600" dirty="0">
              <a:solidFill>
                <a:srgbClr val="FF0000"/>
              </a:solidFill>
            </a:endParaRPr>
          </a:p>
        </p:txBody>
      </p:sp>
      <p:cxnSp>
        <p:nvCxnSpPr>
          <p:cNvPr id="13" name="Straight Arrow Connector 12"/>
          <p:cNvCxnSpPr/>
          <p:nvPr/>
        </p:nvCxnSpPr>
        <p:spPr>
          <a:xfrm>
            <a:off x="2173857" y="6470226"/>
            <a:ext cx="700359" cy="0"/>
          </a:xfrm>
          <a:prstGeom prst="straightConnector1">
            <a:avLst/>
          </a:prstGeom>
          <a:ln w="38100">
            <a:solidFill>
              <a:srgbClr val="FF0000"/>
            </a:solidFill>
            <a:headEnd w="lg" len="lg"/>
            <a:tailEnd type="triangle"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87670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90550" y="33337"/>
            <a:ext cx="8572500" cy="3781425"/>
          </a:xfrm>
          <a:prstGeom prst="rect">
            <a:avLst/>
          </a:prstGeom>
        </p:spPr>
      </p:pic>
      <p:sp>
        <p:nvSpPr>
          <p:cNvPr id="3" name="TextBox 2"/>
          <p:cNvSpPr txBox="1"/>
          <p:nvPr/>
        </p:nvSpPr>
        <p:spPr>
          <a:xfrm>
            <a:off x="0" y="2421879"/>
            <a:ext cx="2819400" cy="584775"/>
          </a:xfrm>
          <a:prstGeom prst="rect">
            <a:avLst/>
          </a:prstGeom>
          <a:noFill/>
        </p:spPr>
        <p:txBody>
          <a:bodyPr wrap="square" rtlCol="0">
            <a:spAutoFit/>
          </a:bodyPr>
          <a:lstStyle/>
          <a:p>
            <a:r>
              <a:rPr lang="en-US" sz="1600" dirty="0">
                <a:solidFill>
                  <a:srgbClr val="FF0000"/>
                </a:solidFill>
              </a:rPr>
              <a:t>The last step, verify your inputs...</a:t>
            </a:r>
          </a:p>
        </p:txBody>
      </p:sp>
      <p:pic>
        <p:nvPicPr>
          <p:cNvPr id="4" name="Picture 3"/>
          <p:cNvPicPr>
            <a:picLocks noChangeAspect="1"/>
          </p:cNvPicPr>
          <p:nvPr/>
        </p:nvPicPr>
        <p:blipFill>
          <a:blip r:embed="rId3"/>
          <a:stretch>
            <a:fillRect/>
          </a:stretch>
        </p:blipFill>
        <p:spPr>
          <a:xfrm>
            <a:off x="2705100" y="4754491"/>
            <a:ext cx="6438900" cy="2105025"/>
          </a:xfrm>
          <a:prstGeom prst="rect">
            <a:avLst/>
          </a:prstGeom>
        </p:spPr>
      </p:pic>
      <p:cxnSp>
        <p:nvCxnSpPr>
          <p:cNvPr id="6" name="Straight Connector 5"/>
          <p:cNvCxnSpPr/>
          <p:nvPr/>
        </p:nvCxnSpPr>
        <p:spPr>
          <a:xfrm>
            <a:off x="3276600" y="3990975"/>
            <a:ext cx="9525" cy="676275"/>
          </a:xfrm>
          <a:prstGeom prst="line">
            <a:avLst/>
          </a:prstGeom>
          <a:ln w="76200" cap="rnd">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0" y="4708743"/>
            <a:ext cx="2819400" cy="1815882"/>
          </a:xfrm>
          <a:prstGeom prst="rect">
            <a:avLst/>
          </a:prstGeom>
          <a:noFill/>
        </p:spPr>
        <p:txBody>
          <a:bodyPr wrap="square" rtlCol="0">
            <a:spAutoFit/>
          </a:bodyPr>
          <a:lstStyle/>
          <a:p>
            <a:r>
              <a:rPr lang="en-US" sz="1600" dirty="0">
                <a:solidFill>
                  <a:srgbClr val="FF0000"/>
                </a:solidFill>
              </a:rPr>
              <a:t>This is a combined PDF file with</a:t>
            </a:r>
          </a:p>
          <a:p>
            <a:pPr marL="285750" indent="-285750">
              <a:buFontTx/>
              <a:buChar char="-"/>
            </a:pPr>
            <a:r>
              <a:rPr lang="en-US" sz="1600" dirty="0">
                <a:solidFill>
                  <a:srgbClr val="FF0000"/>
                </a:solidFill>
              </a:rPr>
              <a:t>cover page</a:t>
            </a:r>
          </a:p>
          <a:p>
            <a:pPr marL="285750" indent="-285750">
              <a:buFontTx/>
              <a:buChar char="-"/>
            </a:pPr>
            <a:r>
              <a:rPr lang="en-US" sz="1600" dirty="0">
                <a:solidFill>
                  <a:srgbClr val="FF0000"/>
                </a:solidFill>
              </a:rPr>
              <a:t>Main manuscript</a:t>
            </a:r>
          </a:p>
          <a:p>
            <a:pPr marL="285750" indent="-285750">
              <a:buFontTx/>
              <a:buChar char="-"/>
            </a:pPr>
            <a:r>
              <a:rPr lang="en-US" sz="1600" dirty="0">
                <a:solidFill>
                  <a:srgbClr val="FF0000"/>
                </a:solidFill>
              </a:rPr>
              <a:t>Prepublication statement</a:t>
            </a:r>
          </a:p>
          <a:p>
            <a:pPr marL="285750" indent="-285750">
              <a:buFontTx/>
              <a:buChar char="-"/>
            </a:pPr>
            <a:r>
              <a:rPr lang="en-US" sz="1600" dirty="0">
                <a:solidFill>
                  <a:srgbClr val="FF0000"/>
                </a:solidFill>
              </a:rPr>
              <a:t>Related publications</a:t>
            </a:r>
          </a:p>
          <a:p>
            <a:pPr marL="285750" indent="-285750">
              <a:buFontTx/>
              <a:buChar char="-"/>
            </a:pPr>
            <a:r>
              <a:rPr lang="en-US" sz="1600" dirty="0">
                <a:solidFill>
                  <a:srgbClr val="FF0000"/>
                </a:solidFill>
              </a:rPr>
              <a:t>And any other file you have submitted</a:t>
            </a:r>
          </a:p>
        </p:txBody>
      </p:sp>
      <p:cxnSp>
        <p:nvCxnSpPr>
          <p:cNvPr id="9" name="Straight Arrow Connector 8"/>
          <p:cNvCxnSpPr/>
          <p:nvPr/>
        </p:nvCxnSpPr>
        <p:spPr>
          <a:xfrm>
            <a:off x="1981200" y="5038725"/>
            <a:ext cx="1857375" cy="768278"/>
          </a:xfrm>
          <a:prstGeom prst="straightConnector1">
            <a:avLst/>
          </a:prstGeom>
          <a:ln w="38100">
            <a:solidFill>
              <a:srgbClr val="FF0000"/>
            </a:solidFill>
            <a:headEnd w="lg" len="lg"/>
            <a:tailEnd type="triangle" w="med" len="med"/>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7896225" y="5222228"/>
            <a:ext cx="1247775" cy="584775"/>
          </a:xfrm>
          <a:prstGeom prst="rect">
            <a:avLst/>
          </a:prstGeom>
          <a:noFill/>
        </p:spPr>
        <p:txBody>
          <a:bodyPr wrap="square" rtlCol="0">
            <a:spAutoFit/>
          </a:bodyPr>
          <a:lstStyle/>
          <a:p>
            <a:r>
              <a:rPr lang="en-US" sz="1600" dirty="0">
                <a:solidFill>
                  <a:srgbClr val="FF0000"/>
                </a:solidFill>
              </a:rPr>
              <a:t>Submit with this button</a:t>
            </a:r>
          </a:p>
        </p:txBody>
      </p:sp>
      <p:cxnSp>
        <p:nvCxnSpPr>
          <p:cNvPr id="13" name="Straight Arrow Connector 12"/>
          <p:cNvCxnSpPr>
            <a:stCxn id="12" idx="2"/>
          </p:cNvCxnSpPr>
          <p:nvPr/>
        </p:nvCxnSpPr>
        <p:spPr>
          <a:xfrm>
            <a:off x="8520113" y="5807003"/>
            <a:ext cx="304799" cy="717622"/>
          </a:xfrm>
          <a:prstGeom prst="straightConnector1">
            <a:avLst/>
          </a:prstGeom>
          <a:ln w="38100">
            <a:solidFill>
              <a:srgbClr val="FF0000"/>
            </a:solidFill>
            <a:headEnd w="lg" len="lg"/>
            <a:tailEnd type="triangle"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06194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Confirmation email</a:t>
            </a:r>
          </a:p>
        </p:txBody>
      </p:sp>
      <p:sp>
        <p:nvSpPr>
          <p:cNvPr id="10" name="TextBox 9"/>
          <p:cNvSpPr txBox="1"/>
          <p:nvPr/>
        </p:nvSpPr>
        <p:spPr>
          <a:xfrm>
            <a:off x="289711" y="1196975"/>
            <a:ext cx="8564578" cy="5632311"/>
          </a:xfrm>
          <a:prstGeom prst="rect">
            <a:avLst/>
          </a:prstGeom>
          <a:noFill/>
        </p:spPr>
        <p:txBody>
          <a:bodyPr wrap="square" rtlCol="0">
            <a:spAutoFit/>
          </a:bodyPr>
          <a:lstStyle/>
          <a:p>
            <a:r>
              <a:rPr lang="en-US" sz="1200" dirty="0"/>
              <a:t>Dear ####:</a:t>
            </a:r>
          </a:p>
          <a:p>
            <a:endParaRPr lang="en-US" sz="1200" dirty="0"/>
          </a:p>
          <a:p>
            <a:r>
              <a:rPr lang="en-US" sz="1200" dirty="0"/>
              <a:t>Your manuscript entitled "####" has been successfully submitted online and is presently being given full consideration for publication in the IEEE Journal of Solid-State Circuits.</a:t>
            </a:r>
          </a:p>
          <a:p>
            <a:endParaRPr lang="en-US" sz="1200" dirty="0"/>
          </a:p>
          <a:p>
            <a:r>
              <a:rPr lang="en-US" sz="1200" dirty="0"/>
              <a:t>Your manuscript ID is #### and the authors are: ####.</a:t>
            </a:r>
          </a:p>
          <a:p>
            <a:endParaRPr lang="en-US" sz="1200" dirty="0"/>
          </a:p>
          <a:p>
            <a:r>
              <a:rPr lang="en-US" sz="1200" dirty="0"/>
              <a:t>Please mention the above manuscript ID in all future correspondence. If there are any changes in your street address or e-mail address, please log in to </a:t>
            </a:r>
            <a:r>
              <a:rPr lang="en-US" sz="1200" dirty="0" err="1"/>
              <a:t>ScholarOne</a:t>
            </a:r>
            <a:r>
              <a:rPr lang="en-US" sz="1200" dirty="0"/>
              <a:t> Manuscripts at </a:t>
            </a:r>
            <a:r>
              <a:rPr lang="en-US" sz="1200" dirty="0">
                <a:hlinkClick r:id="rId2"/>
              </a:rPr>
              <a:t>https://mc.manuscriptcentral.com/jssc-ieee</a:t>
            </a:r>
            <a:r>
              <a:rPr lang="en-US" sz="1200" dirty="0"/>
              <a:t> and edit your user information as appropriate.</a:t>
            </a:r>
          </a:p>
          <a:p>
            <a:endParaRPr lang="en-US" sz="1200" dirty="0"/>
          </a:p>
          <a:p>
            <a:r>
              <a:rPr lang="en-US" sz="1200" dirty="0"/>
              <a:t>You can also view the status of your manuscript at any time by checking your Author Center after logging in to </a:t>
            </a:r>
            <a:r>
              <a:rPr lang="en-US" sz="1200" dirty="0">
                <a:hlinkClick r:id="rId2"/>
              </a:rPr>
              <a:t>https://mc.manuscriptcentral.com/jssc-ieee</a:t>
            </a:r>
            <a:r>
              <a:rPr lang="en-US" sz="1200" dirty="0"/>
              <a:t>. </a:t>
            </a:r>
          </a:p>
          <a:p>
            <a:endParaRPr lang="en-US" sz="1200" dirty="0"/>
          </a:p>
          <a:p>
            <a:r>
              <a:rPr lang="en-US" sz="1200" dirty="0"/>
              <a:t>IMPORTANT:</a:t>
            </a:r>
          </a:p>
          <a:p>
            <a:r>
              <a:rPr lang="en-US" sz="1200" dirty="0"/>
              <a:t>- Be sure that you have FULLY disclosed ALL your related publications and submissions</a:t>
            </a:r>
          </a:p>
          <a:p>
            <a:r>
              <a:rPr lang="en-US" sz="1200" dirty="0"/>
              <a:t>- Also let the Editor in Chief and your Associate or Guest Editor know of  all related conference or journal submissions that you make during the JSSC review process</a:t>
            </a:r>
          </a:p>
          <a:p>
            <a:endParaRPr lang="en-US" sz="1200" dirty="0"/>
          </a:p>
          <a:p>
            <a:r>
              <a:rPr lang="en-US" sz="1200" dirty="0"/>
              <a:t>Please keep us informed of any changes to your disclosed submission/publication information.  You are required to inform us if any part of your manuscript has been (or will be) presented, published, or submitted to any venue (i.e. in any public setting or publication).  What is being requested here is transparency.  Please disclose ALL related material.  This includes any rejected JSSC submissions.  Please provide electronic versions of the appropriate materials along with a brief description of how the present manuscript is different from the others.**</a:t>
            </a:r>
          </a:p>
          <a:p>
            <a:endParaRPr lang="en-US" sz="1200" dirty="0"/>
          </a:p>
          <a:p>
            <a:r>
              <a:rPr lang="en-US" sz="1200" dirty="0"/>
              <a:t>Thank you for submitting your manuscript to the IEEE Journal of Solid-State Circuits.</a:t>
            </a:r>
          </a:p>
          <a:p>
            <a:endParaRPr lang="en-US" sz="1200" dirty="0"/>
          </a:p>
          <a:p>
            <a:r>
              <a:rPr lang="en-US" sz="1200" dirty="0"/>
              <a:t>Sincerely,</a:t>
            </a:r>
          </a:p>
          <a:p>
            <a:r>
              <a:rPr lang="en-US" sz="1200" dirty="0"/>
              <a:t>IEEE Journal of Solid-State Circuits Editorial Administrator</a:t>
            </a:r>
          </a:p>
          <a:p>
            <a:r>
              <a:rPr lang="en-US" sz="1200" dirty="0"/>
              <a:t>jsscadmin@ieee.org</a:t>
            </a:r>
          </a:p>
        </p:txBody>
      </p:sp>
    </p:spTree>
    <p:extLst>
      <p:ext uri="{BB962C8B-B14F-4D97-AF65-F5344CB8AC3E}">
        <p14:creationId xmlns:p14="http://schemas.microsoft.com/office/powerpoint/2010/main" val="24798441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Manuscript assigned to Associate Editor</a:t>
            </a:r>
          </a:p>
        </p:txBody>
      </p:sp>
      <p:sp>
        <p:nvSpPr>
          <p:cNvPr id="4" name="TextBox 3"/>
          <p:cNvSpPr txBox="1"/>
          <p:nvPr/>
        </p:nvSpPr>
        <p:spPr>
          <a:xfrm>
            <a:off x="744794" y="1536174"/>
            <a:ext cx="7654412" cy="3785652"/>
          </a:xfrm>
          <a:prstGeom prst="rect">
            <a:avLst/>
          </a:prstGeom>
          <a:noFill/>
        </p:spPr>
        <p:txBody>
          <a:bodyPr wrap="square" rtlCol="0">
            <a:spAutoFit/>
          </a:bodyPr>
          <a:lstStyle/>
          <a:p>
            <a:r>
              <a:rPr lang="en-US" sz="1200" dirty="0"/>
              <a:t>Dear ####,</a:t>
            </a:r>
          </a:p>
          <a:p>
            <a:endParaRPr lang="en-US" sz="1200" dirty="0"/>
          </a:p>
          <a:p>
            <a:r>
              <a:rPr lang="en-US" sz="1200" dirty="0"/>
              <a:t>Your manuscript is now being considered for publication.</a:t>
            </a:r>
          </a:p>
          <a:p>
            <a:r>
              <a:rPr lang="en-US" sz="1200" dirty="0"/>
              <a:t>Associate Editor, #### has been requested  to supervise the review of your submitted manuscript "####".</a:t>
            </a:r>
          </a:p>
          <a:p>
            <a:endParaRPr lang="en-US" sz="1200" dirty="0"/>
          </a:p>
          <a:p>
            <a:r>
              <a:rPr lang="en-US" sz="1200" dirty="0"/>
              <a:t>To learn of progress on the reviews, you can email the Associate Editor directly at ####.  Any email that concerns this submission should be composed and sent while you are connected to Manuscript Central at the site housing your paper.  By doing this, a record is kept that is associated with the submitted manuscript.  To correspond with ####, for example, simply click on the name when you are connected to the site in which your paper is stored. The system will then generate an email which you can alter. When you key on 'send,' the system stores a copy of the email.  </a:t>
            </a:r>
          </a:p>
          <a:p>
            <a:endParaRPr lang="en-US" sz="1200" dirty="0"/>
          </a:p>
          <a:p>
            <a:r>
              <a:rPr lang="en-US" sz="1200" dirty="0"/>
              <a:t>If you find that there are changes that should be made in your manuscript, or in data (such as, for example, author contact information), please e-mail these changes to </a:t>
            </a:r>
            <a:r>
              <a:rPr lang="en-US" sz="1200" dirty="0">
                <a:hlinkClick r:id="rId2"/>
              </a:rPr>
              <a:t>jsscadmin@ieee.org</a:t>
            </a:r>
            <a:r>
              <a:rPr lang="en-US" sz="1200" dirty="0"/>
              <a:t>, with your AE in cc.  </a:t>
            </a:r>
          </a:p>
          <a:p>
            <a:endParaRPr lang="en-US" sz="1200" dirty="0"/>
          </a:p>
          <a:p>
            <a:r>
              <a:rPr lang="en-US" sz="1200" dirty="0"/>
              <a:t>Thank you for submitting your paper to IEEE JSSC and our good wishes as it moves through the review phase.</a:t>
            </a:r>
          </a:p>
          <a:p>
            <a:endParaRPr lang="en-US" sz="1200" dirty="0"/>
          </a:p>
          <a:p>
            <a:r>
              <a:rPr lang="en-US" sz="1200" dirty="0"/>
              <a:t>Sincerely,</a:t>
            </a:r>
          </a:p>
          <a:p>
            <a:r>
              <a:rPr lang="en-US" sz="1200" dirty="0"/>
              <a:t>Dr. Jan Craninckx</a:t>
            </a:r>
          </a:p>
          <a:p>
            <a:r>
              <a:rPr lang="en-US" sz="1200" dirty="0"/>
              <a:t>jssc.craninckx@gmail.com</a:t>
            </a:r>
          </a:p>
          <a:p>
            <a:r>
              <a:rPr lang="en-US" sz="1200" dirty="0"/>
              <a:t>IEEE Journal of Solid State Circuits</a:t>
            </a:r>
          </a:p>
        </p:txBody>
      </p:sp>
    </p:spTree>
    <p:extLst>
      <p:ext uri="{BB962C8B-B14F-4D97-AF65-F5344CB8AC3E}">
        <p14:creationId xmlns:p14="http://schemas.microsoft.com/office/powerpoint/2010/main" val="7911597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Possible Review Decisions</a:t>
            </a:r>
            <a:endParaRPr lang="en-US" dirty="0"/>
          </a:p>
        </p:txBody>
      </p:sp>
      <p:sp>
        <p:nvSpPr>
          <p:cNvPr id="4" name="Content Placeholder 2"/>
          <p:cNvSpPr>
            <a:spLocks noGrp="1"/>
          </p:cNvSpPr>
          <p:nvPr>
            <p:ph idx="1"/>
          </p:nvPr>
        </p:nvSpPr>
        <p:spPr/>
        <p:txBody>
          <a:bodyPr/>
          <a:lstStyle/>
          <a:p>
            <a:r>
              <a:rPr lang="en-US"/>
              <a:t>Rejected</a:t>
            </a:r>
          </a:p>
          <a:p>
            <a:r>
              <a:rPr lang="en-US"/>
              <a:t>Major revisions required</a:t>
            </a:r>
          </a:p>
          <a:p>
            <a:r>
              <a:rPr lang="en-US"/>
              <a:t>Accepted pending Minor Revisions</a:t>
            </a:r>
          </a:p>
          <a:p>
            <a:r>
              <a:rPr lang="en-US"/>
              <a:t>Accepted</a:t>
            </a:r>
          </a:p>
          <a:p>
            <a:endParaRPr lang="en-US"/>
          </a:p>
          <a:p>
            <a:endParaRPr lang="en-US"/>
          </a:p>
          <a:p>
            <a:endParaRPr lang="en-US"/>
          </a:p>
          <a:p>
            <a:endParaRPr lang="en-US"/>
          </a:p>
          <a:p>
            <a:endParaRPr lang="en-US"/>
          </a:p>
          <a:p>
            <a:endParaRPr lang="en-US"/>
          </a:p>
          <a:p>
            <a:endParaRPr lang="en-US" dirty="0"/>
          </a:p>
        </p:txBody>
      </p:sp>
    </p:spTree>
    <p:extLst>
      <p:ext uri="{BB962C8B-B14F-4D97-AF65-F5344CB8AC3E}">
        <p14:creationId xmlns:p14="http://schemas.microsoft.com/office/powerpoint/2010/main" val="11309261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45561" y="3260586"/>
            <a:ext cx="4495359" cy="1569660"/>
          </a:xfrm>
          <a:prstGeom prst="rect">
            <a:avLst/>
          </a:prstGeom>
          <a:noFill/>
        </p:spPr>
        <p:txBody>
          <a:bodyPr wrap="square" rtlCol="0">
            <a:spAutoFit/>
          </a:bodyPr>
          <a:lstStyle/>
          <a:p>
            <a:r>
              <a:rPr lang="en-US" sz="3200" b="1" dirty="0"/>
              <a:t>In the case of a rejected paper, the author is notified by email</a:t>
            </a:r>
          </a:p>
        </p:txBody>
      </p:sp>
      <p:sp>
        <p:nvSpPr>
          <p:cNvPr id="5" name="TextBox 4"/>
          <p:cNvSpPr txBox="1"/>
          <p:nvPr/>
        </p:nvSpPr>
        <p:spPr>
          <a:xfrm>
            <a:off x="2328061" y="2286000"/>
            <a:ext cx="5012539" cy="707886"/>
          </a:xfrm>
          <a:prstGeom prst="rect">
            <a:avLst/>
          </a:prstGeom>
          <a:noFill/>
        </p:spPr>
        <p:txBody>
          <a:bodyPr wrap="square" rtlCol="0">
            <a:spAutoFit/>
          </a:bodyPr>
          <a:lstStyle/>
          <a:p>
            <a:r>
              <a:rPr lang="en-US" sz="4000" b="1" dirty="0">
                <a:solidFill>
                  <a:srgbClr val="FF0000"/>
                </a:solidFill>
              </a:rPr>
              <a:t>Case 1: Paper Rejected</a:t>
            </a:r>
          </a:p>
        </p:txBody>
      </p:sp>
    </p:spTree>
    <p:extLst>
      <p:ext uri="{BB962C8B-B14F-4D97-AF65-F5344CB8AC3E}">
        <p14:creationId xmlns:p14="http://schemas.microsoft.com/office/powerpoint/2010/main" val="1973017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45159" y="2489200"/>
            <a:ext cx="4998074" cy="1323439"/>
          </a:xfrm>
          <a:prstGeom prst="rect">
            <a:avLst/>
          </a:prstGeom>
          <a:noFill/>
        </p:spPr>
        <p:txBody>
          <a:bodyPr wrap="square" rtlCol="0">
            <a:spAutoFit/>
          </a:bodyPr>
          <a:lstStyle/>
          <a:p>
            <a:pPr algn="ctr"/>
            <a:r>
              <a:rPr lang="en-US" sz="4000" b="1" dirty="0">
                <a:solidFill>
                  <a:srgbClr val="FF0000"/>
                </a:solidFill>
              </a:rPr>
              <a:t>Case 2:</a:t>
            </a:r>
            <a:br>
              <a:rPr lang="en-US" sz="4000" b="1" dirty="0">
                <a:solidFill>
                  <a:srgbClr val="FF0000"/>
                </a:solidFill>
              </a:rPr>
            </a:br>
            <a:r>
              <a:rPr lang="en-US" sz="4000" b="1" dirty="0">
                <a:solidFill>
                  <a:srgbClr val="FF0000"/>
                </a:solidFill>
              </a:rPr>
              <a:t>Revision required</a:t>
            </a:r>
          </a:p>
        </p:txBody>
      </p:sp>
    </p:spTree>
    <p:extLst>
      <p:ext uri="{BB962C8B-B14F-4D97-AF65-F5344CB8AC3E}">
        <p14:creationId xmlns:p14="http://schemas.microsoft.com/office/powerpoint/2010/main" val="25727912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Decision Letter</a:t>
            </a:r>
          </a:p>
        </p:txBody>
      </p:sp>
      <p:sp>
        <p:nvSpPr>
          <p:cNvPr id="4" name="TextBox 3"/>
          <p:cNvSpPr txBox="1"/>
          <p:nvPr/>
        </p:nvSpPr>
        <p:spPr>
          <a:xfrm>
            <a:off x="744794" y="1012998"/>
            <a:ext cx="7654412" cy="5816977"/>
          </a:xfrm>
          <a:prstGeom prst="rect">
            <a:avLst/>
          </a:prstGeom>
          <a:noFill/>
        </p:spPr>
        <p:txBody>
          <a:bodyPr wrap="square" rtlCol="0">
            <a:spAutoFit/>
          </a:bodyPr>
          <a:lstStyle/>
          <a:p>
            <a:r>
              <a:rPr lang="en-US" sz="1200" dirty="0"/>
              <a:t>Dear ####:</a:t>
            </a:r>
          </a:p>
          <a:p>
            <a:endParaRPr lang="en-US" sz="1200" dirty="0"/>
          </a:p>
          <a:p>
            <a:r>
              <a:rPr lang="en-US" sz="1200" dirty="0"/>
              <a:t>Manuscript ID #### entitled "####" which you submitted to the IEEE Journal of Solid-State Circuits, has been reviewed.</a:t>
            </a:r>
          </a:p>
          <a:p>
            <a:endParaRPr lang="en-US" sz="1200" dirty="0"/>
          </a:p>
          <a:p>
            <a:r>
              <a:rPr lang="en-US" sz="1200" dirty="0"/>
              <a:t>The </a:t>
            </a:r>
            <a:r>
              <a:rPr lang="en-US" sz="1200" dirty="0" smtClean="0"/>
              <a:t>reviewers </a:t>
            </a:r>
            <a:r>
              <a:rPr lang="en-US" sz="1200" dirty="0"/>
              <a:t>have </a:t>
            </a:r>
            <a:r>
              <a:rPr lang="en-US" sz="1200" dirty="0" smtClean="0"/>
              <a:t>required </a:t>
            </a:r>
            <a:r>
              <a:rPr lang="en-US" sz="1200" dirty="0"/>
              <a:t>major revisions before publication could be considered.</a:t>
            </a:r>
          </a:p>
          <a:p>
            <a:endParaRPr lang="en-US" sz="1200" dirty="0"/>
          </a:p>
          <a:p>
            <a:r>
              <a:rPr lang="en-US" sz="1200" dirty="0"/>
              <a:t>## Comments from the Associate Editor ##</a:t>
            </a:r>
          </a:p>
          <a:p>
            <a:r>
              <a:rPr lang="en-US" sz="1200" dirty="0"/>
              <a:t>Detailed comments of the reviewer(s) are included at the bottom of this letter.</a:t>
            </a:r>
          </a:p>
          <a:p>
            <a:endParaRPr lang="en-US" sz="1200" dirty="0"/>
          </a:p>
          <a:p>
            <a:r>
              <a:rPr lang="en-US" sz="1200" dirty="0"/>
              <a:t>Therefore, I invite you to respond to the </a:t>
            </a:r>
            <a:r>
              <a:rPr lang="en-US" sz="1200" dirty="0" smtClean="0"/>
              <a:t>reviewers' </a:t>
            </a:r>
            <a:r>
              <a:rPr lang="en-US" sz="1200" dirty="0"/>
              <a:t>comments and revise your manuscript. To revise your manuscript, log into </a:t>
            </a:r>
            <a:r>
              <a:rPr lang="en-US" sz="1200" dirty="0">
                <a:hlinkClick r:id="rId2"/>
              </a:rPr>
              <a:t>https://mc.manuscriptcentral.com/jssc-ieee</a:t>
            </a:r>
            <a:r>
              <a:rPr lang="en-US" sz="1200" dirty="0"/>
              <a:t> and enter your Author Center, where you will find your manuscript title listed under "Manuscripts with Decisions."  Under "Actions," click on "Create a Revision."  Your manuscript number has been appended to denote a revision.</a:t>
            </a:r>
          </a:p>
          <a:p>
            <a:endParaRPr lang="en-US" sz="1200" dirty="0"/>
          </a:p>
          <a:p>
            <a:r>
              <a:rPr lang="en-US" sz="1200" dirty="0"/>
              <a:t>You will be unable to make your revisions on the originally submitted version of the manuscript.  Instead, revise your manuscript using a word processing program and save it on your computer.  Once the revised manuscript is prepared, you can upload it and submit it through your Author Center.</a:t>
            </a:r>
          </a:p>
          <a:p>
            <a:endParaRPr lang="en-US" sz="1200" dirty="0"/>
          </a:p>
          <a:p>
            <a:r>
              <a:rPr lang="en-US" sz="1200" dirty="0"/>
              <a:t>IMPORTANT:</a:t>
            </a:r>
          </a:p>
          <a:p>
            <a:r>
              <a:rPr lang="en-US" sz="1200" dirty="0"/>
              <a:t>1) When submitting your revised manuscript, you should respond to EACH and ALL of the comments made by the reviewers in the space provided. You should also use this space to document any changes you make to the original manuscript. Be as specific as possible in your responses to the reviewers. </a:t>
            </a:r>
          </a:p>
          <a:p>
            <a:r>
              <a:rPr lang="en-US" sz="1200" dirty="0"/>
              <a:t>2) Please also highlight the changes to your manuscript within the document by using bold or colored text.</a:t>
            </a:r>
          </a:p>
          <a:p>
            <a:r>
              <a:rPr lang="en-US" sz="1200" dirty="0"/>
              <a:t>3) Do not put your responses to reviewers into email for the editor; place these responses in the space provided, using copy-and-paste techniques if you have worked off line.</a:t>
            </a:r>
          </a:p>
          <a:p>
            <a:r>
              <a:rPr lang="en-US" sz="1200" dirty="0"/>
              <a:t>4) If the reviewers have requested extra information, and it is not possible to shorten other sections, the revised manuscript can be longer than the page limit that was valid for the original submission.</a:t>
            </a:r>
          </a:p>
          <a:p>
            <a:r>
              <a:rPr lang="en-US" sz="1200" dirty="0"/>
              <a:t>5) Your original files are available to you when you upload your revised manuscript.  Please delete any redundant files before completing the submission. For example, the original "Main Document" file should be deleted when you upload a new manuscript.</a:t>
            </a:r>
          </a:p>
          <a:p>
            <a:pPr algn="r"/>
            <a:r>
              <a:rPr lang="en-US" sz="1200" i="1" dirty="0"/>
              <a:t>...continued...</a:t>
            </a:r>
          </a:p>
        </p:txBody>
      </p:sp>
      <p:cxnSp>
        <p:nvCxnSpPr>
          <p:cNvPr id="5" name="Straight Connector 4"/>
          <p:cNvCxnSpPr/>
          <p:nvPr/>
        </p:nvCxnSpPr>
        <p:spPr>
          <a:xfrm flipH="1">
            <a:off x="971550" y="4709271"/>
            <a:ext cx="6877805"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a:off x="845648" y="4899394"/>
            <a:ext cx="7076134"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a:off x="971550" y="5261532"/>
            <a:ext cx="6461346"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845648" y="5080463"/>
            <a:ext cx="4523057"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5822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60718" y="300618"/>
            <a:ext cx="7675262" cy="5991274"/>
          </a:xfrm>
          <a:prstGeom prst="rect">
            <a:avLst/>
          </a:prstGeom>
        </p:spPr>
      </p:pic>
    </p:spTree>
    <p:extLst>
      <p:ext uri="{BB962C8B-B14F-4D97-AF65-F5344CB8AC3E}">
        <p14:creationId xmlns:p14="http://schemas.microsoft.com/office/powerpoint/2010/main" val="24415129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Decision Letter (cont’d)</a:t>
            </a:r>
          </a:p>
        </p:txBody>
      </p:sp>
      <p:sp>
        <p:nvSpPr>
          <p:cNvPr id="4" name="TextBox 3"/>
          <p:cNvSpPr txBox="1"/>
          <p:nvPr/>
        </p:nvSpPr>
        <p:spPr>
          <a:xfrm>
            <a:off x="744794" y="1194060"/>
            <a:ext cx="7654412" cy="5262979"/>
          </a:xfrm>
          <a:prstGeom prst="rect">
            <a:avLst/>
          </a:prstGeom>
          <a:noFill/>
        </p:spPr>
        <p:txBody>
          <a:bodyPr wrap="square" rtlCol="0">
            <a:spAutoFit/>
          </a:bodyPr>
          <a:lstStyle/>
          <a:p>
            <a:r>
              <a:rPr lang="en-US" sz="1200" dirty="0"/>
              <a:t>...</a:t>
            </a:r>
          </a:p>
          <a:p>
            <a:endParaRPr lang="en-US" sz="1200" dirty="0"/>
          </a:p>
          <a:p>
            <a:r>
              <a:rPr lang="en-US" sz="1200" dirty="0"/>
              <a:t>Your revised manuscript should be submitted by ####.  If it is not possible for you to submit your revision by this date, please contact me asap.  This deadline can be extended for good reasons, but you must notify us early enough to consider a delay.</a:t>
            </a:r>
          </a:p>
          <a:p>
            <a:endParaRPr lang="en-US" sz="1200" dirty="0"/>
          </a:p>
          <a:p>
            <a:r>
              <a:rPr lang="en-US" sz="1200" dirty="0"/>
              <a:t>Once again, thank you for submitting your manuscript to the IEEE Journal of Solid-State Circuits and I look forward to receiving your revision.</a:t>
            </a:r>
          </a:p>
          <a:p>
            <a:endParaRPr lang="en-US" sz="1200" dirty="0"/>
          </a:p>
          <a:p>
            <a:r>
              <a:rPr lang="en-US" sz="1200" dirty="0"/>
              <a:t>Sincerely,</a:t>
            </a:r>
          </a:p>
          <a:p>
            <a:r>
              <a:rPr lang="en-US" sz="1200" dirty="0"/>
              <a:t>####</a:t>
            </a:r>
          </a:p>
          <a:p>
            <a:r>
              <a:rPr lang="en-US" sz="1200" dirty="0"/>
              <a:t>Associate Editor, IEEE Journal of Solid-State Circuits</a:t>
            </a:r>
          </a:p>
          <a:p>
            <a:endParaRPr lang="en-US" sz="1200" dirty="0"/>
          </a:p>
          <a:p>
            <a:endParaRPr lang="en-US" sz="1200" dirty="0"/>
          </a:p>
          <a:p>
            <a:r>
              <a:rPr lang="en-US" sz="1200" dirty="0"/>
              <a:t>Reviewer(s)' Comments to Author:</a:t>
            </a:r>
          </a:p>
          <a:p>
            <a:endParaRPr lang="en-US" sz="1200" dirty="0"/>
          </a:p>
          <a:p>
            <a:r>
              <a:rPr lang="en-US" sz="1200" dirty="0"/>
              <a:t>Reviewer 1:</a:t>
            </a:r>
          </a:p>
          <a:p>
            <a:r>
              <a:rPr lang="en-US" sz="1200" dirty="0"/>
              <a:t>This paper is ... . The paper need ... . More comments...</a:t>
            </a:r>
          </a:p>
          <a:p>
            <a:endParaRPr lang="en-US" sz="1200" dirty="0"/>
          </a:p>
          <a:p>
            <a:r>
              <a:rPr lang="en-US" sz="1200" dirty="0"/>
              <a:t>Reviewer 2:</a:t>
            </a:r>
          </a:p>
          <a:p>
            <a:r>
              <a:rPr lang="en-US" sz="1200" dirty="0"/>
              <a:t>More comments ...</a:t>
            </a:r>
          </a:p>
          <a:p>
            <a:endParaRPr lang="en-US" sz="1200" dirty="0"/>
          </a:p>
          <a:p>
            <a:r>
              <a:rPr lang="en-US" sz="1200" dirty="0"/>
              <a:t>Reviewer 3:</a:t>
            </a:r>
          </a:p>
          <a:p>
            <a:r>
              <a:rPr lang="en-US" sz="1200" dirty="0"/>
              <a:t>More comments ...</a:t>
            </a:r>
          </a:p>
          <a:p>
            <a:endParaRPr lang="en-US" sz="1200" dirty="0"/>
          </a:p>
          <a:p>
            <a:endParaRPr lang="en-US" sz="1200" dirty="0"/>
          </a:p>
          <a:p>
            <a:endParaRPr lang="en-US" sz="1200" dirty="0"/>
          </a:p>
          <a:p>
            <a:r>
              <a:rPr lang="en-US" sz="1200" dirty="0"/>
              <a:t>[DS3]</a:t>
            </a:r>
          </a:p>
        </p:txBody>
      </p:sp>
      <p:cxnSp>
        <p:nvCxnSpPr>
          <p:cNvPr id="5" name="Straight Connector 4"/>
          <p:cNvCxnSpPr/>
          <p:nvPr/>
        </p:nvCxnSpPr>
        <p:spPr>
          <a:xfrm flipH="1">
            <a:off x="2375684" y="1957017"/>
            <a:ext cx="5482724"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H="1">
            <a:off x="845649" y="2156194"/>
            <a:ext cx="1010311"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5948127" y="5318027"/>
            <a:ext cx="2819400" cy="1077218"/>
          </a:xfrm>
          <a:prstGeom prst="rect">
            <a:avLst/>
          </a:prstGeom>
          <a:noFill/>
        </p:spPr>
        <p:txBody>
          <a:bodyPr wrap="square" rtlCol="0">
            <a:spAutoFit/>
          </a:bodyPr>
          <a:lstStyle/>
          <a:p>
            <a:r>
              <a:rPr lang="en-US" sz="1600" dirty="0">
                <a:solidFill>
                  <a:srgbClr val="FF0000"/>
                </a:solidFill>
              </a:rPr>
              <a:t>All reviewer comments are listed here at the bottom of the </a:t>
            </a:r>
            <a:r>
              <a:rPr lang="en-US" sz="1600" dirty="0" smtClean="0">
                <a:solidFill>
                  <a:srgbClr val="FF0000"/>
                </a:solidFill>
              </a:rPr>
              <a:t>letter and/or attached to the email</a:t>
            </a:r>
            <a:endParaRPr lang="en-US" sz="1600" dirty="0">
              <a:solidFill>
                <a:srgbClr val="FF0000"/>
              </a:solidFill>
            </a:endParaRPr>
          </a:p>
        </p:txBody>
      </p:sp>
      <p:cxnSp>
        <p:nvCxnSpPr>
          <p:cNvPr id="9" name="Straight Arrow Connector 8"/>
          <p:cNvCxnSpPr/>
          <p:nvPr/>
        </p:nvCxnSpPr>
        <p:spPr>
          <a:xfrm flipH="1" flipV="1">
            <a:off x="3223034" y="4780230"/>
            <a:ext cx="2725094" cy="953296"/>
          </a:xfrm>
          <a:prstGeom prst="straightConnector1">
            <a:avLst/>
          </a:prstGeom>
          <a:ln w="38100">
            <a:solidFill>
              <a:srgbClr val="FF0000"/>
            </a:solidFill>
            <a:headEnd w="lg" len="lg"/>
            <a:tailEnd type="triangle"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9500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Prepare your Revision</a:t>
            </a:r>
          </a:p>
        </p:txBody>
      </p:sp>
      <p:sp>
        <p:nvSpPr>
          <p:cNvPr id="3" name="Content Placeholder 2"/>
          <p:cNvSpPr>
            <a:spLocks noGrp="1"/>
          </p:cNvSpPr>
          <p:nvPr>
            <p:ph idx="1"/>
          </p:nvPr>
        </p:nvSpPr>
        <p:spPr/>
        <p:txBody>
          <a:bodyPr>
            <a:normAutofit lnSpcReduction="10000"/>
          </a:bodyPr>
          <a:lstStyle/>
          <a:p>
            <a:r>
              <a:rPr lang="en-US" dirty="0"/>
              <a:t>For each comment:</a:t>
            </a:r>
          </a:p>
          <a:p>
            <a:pPr lvl="1"/>
            <a:r>
              <a:rPr lang="en-US" dirty="0"/>
              <a:t>Formulate how you address that comment in a separate “</a:t>
            </a:r>
            <a:r>
              <a:rPr lang="en-US" dirty="0" err="1"/>
              <a:t>Reply_to_Comments</a:t>
            </a:r>
            <a:r>
              <a:rPr lang="en-US" dirty="0"/>
              <a:t>” file</a:t>
            </a:r>
          </a:p>
          <a:p>
            <a:pPr lvl="2"/>
            <a:r>
              <a:rPr lang="en-US" dirty="0"/>
              <a:t>Explain to the editor and the reviewer how and why you made which changes</a:t>
            </a:r>
          </a:p>
          <a:p>
            <a:pPr lvl="2"/>
            <a:r>
              <a:rPr lang="en-US" dirty="0"/>
              <a:t>Should be clear enough for the editor to evaluate if the comments from the reviewer were properly addressed.</a:t>
            </a:r>
          </a:p>
          <a:p>
            <a:pPr lvl="1"/>
            <a:r>
              <a:rPr lang="en-US" dirty="0"/>
              <a:t>Make the necessary changes to your manuscript</a:t>
            </a:r>
          </a:p>
          <a:p>
            <a:pPr lvl="2"/>
            <a:r>
              <a:rPr lang="en-US" dirty="0"/>
              <a:t>Provide the extra required data</a:t>
            </a:r>
          </a:p>
          <a:p>
            <a:pPr lvl="2"/>
            <a:r>
              <a:rPr lang="en-US" dirty="0"/>
              <a:t>Explain the item better</a:t>
            </a:r>
          </a:p>
          <a:p>
            <a:pPr lvl="2"/>
            <a:r>
              <a:rPr lang="en-US" dirty="0"/>
              <a:t>Phrase your argumentation properly</a:t>
            </a:r>
          </a:p>
          <a:p>
            <a:pPr lvl="2"/>
            <a:r>
              <a:rPr lang="en-US" dirty="0"/>
              <a:t>Etc.</a:t>
            </a:r>
          </a:p>
          <a:p>
            <a:pPr lvl="1"/>
            <a:r>
              <a:rPr lang="en-US" dirty="0"/>
              <a:t>Log those changes, highlight them in the text</a:t>
            </a:r>
          </a:p>
          <a:p>
            <a:pPr lvl="2"/>
            <a:r>
              <a:rPr lang="en-US" dirty="0"/>
              <a:t>So the AE is able to see what has been changed</a:t>
            </a:r>
          </a:p>
        </p:txBody>
      </p:sp>
    </p:spTree>
    <p:extLst>
      <p:ext uri="{BB962C8B-B14F-4D97-AF65-F5344CB8AC3E}">
        <p14:creationId xmlns:p14="http://schemas.microsoft.com/office/powerpoint/2010/main" val="2286099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Files</a:t>
            </a:r>
          </a:p>
        </p:txBody>
      </p:sp>
      <p:sp>
        <p:nvSpPr>
          <p:cNvPr id="3" name="Content Placeholder 2"/>
          <p:cNvSpPr>
            <a:spLocks noGrp="1"/>
          </p:cNvSpPr>
          <p:nvPr>
            <p:ph idx="1"/>
          </p:nvPr>
        </p:nvSpPr>
        <p:spPr/>
        <p:txBody>
          <a:bodyPr/>
          <a:lstStyle/>
          <a:p>
            <a:r>
              <a:rPr lang="en-US" dirty="0"/>
              <a:t>Reply to Comments</a:t>
            </a:r>
          </a:p>
          <a:p>
            <a:pPr lvl="1"/>
            <a:r>
              <a:rPr lang="en-US" dirty="0"/>
              <a:t>Containing the original comments from the editor/reviewer, and your reply to them</a:t>
            </a:r>
          </a:p>
          <a:p>
            <a:r>
              <a:rPr lang="en-US" dirty="0"/>
              <a:t>New manuscript</a:t>
            </a:r>
          </a:p>
          <a:p>
            <a:pPr lvl="1"/>
            <a:r>
              <a:rPr lang="en-US" dirty="0"/>
              <a:t>With the changes made highlighted</a:t>
            </a:r>
          </a:p>
          <a:p>
            <a:pPr lvl="2"/>
            <a:r>
              <a:rPr lang="en-US" dirty="0"/>
              <a:t>Only important ones, not typos</a:t>
            </a:r>
          </a:p>
          <a:p>
            <a:r>
              <a:rPr lang="en-US" dirty="0"/>
              <a:t>Clean new manuscript</a:t>
            </a:r>
          </a:p>
          <a:p>
            <a:pPr lvl="1"/>
            <a:r>
              <a:rPr lang="en-US" dirty="0"/>
              <a:t>No changes highlighted</a:t>
            </a:r>
          </a:p>
          <a:p>
            <a:pPr lvl="1"/>
            <a:r>
              <a:rPr lang="en-US" dirty="0"/>
              <a:t>Only needed if many changes make the highlighted version difficult to read</a:t>
            </a:r>
          </a:p>
        </p:txBody>
      </p:sp>
    </p:spTree>
    <p:extLst>
      <p:ext uri="{BB962C8B-B14F-4D97-AF65-F5344CB8AC3E}">
        <p14:creationId xmlns:p14="http://schemas.microsoft.com/office/powerpoint/2010/main" val="15858604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Seven Steps to Submitting a Revision</a:t>
            </a:r>
          </a:p>
        </p:txBody>
      </p:sp>
      <p:sp>
        <p:nvSpPr>
          <p:cNvPr id="3" name="Content Placeholder 2"/>
          <p:cNvSpPr>
            <a:spLocks noGrp="1"/>
          </p:cNvSpPr>
          <p:nvPr>
            <p:ph idx="1"/>
          </p:nvPr>
        </p:nvSpPr>
        <p:spPr/>
        <p:txBody>
          <a:bodyPr/>
          <a:lstStyle/>
          <a:p>
            <a:r>
              <a:rPr lang="en-US" dirty="0"/>
              <a:t>View and Respond to Decision Letter</a:t>
            </a:r>
          </a:p>
          <a:p>
            <a:r>
              <a:rPr lang="en-US" dirty="0"/>
              <a:t>Type, Title, &amp; Abstract</a:t>
            </a:r>
          </a:p>
          <a:p>
            <a:r>
              <a:rPr lang="en-US" dirty="0"/>
              <a:t>Attributes</a:t>
            </a:r>
          </a:p>
          <a:p>
            <a:r>
              <a:rPr lang="en-US" dirty="0"/>
              <a:t>Authors &amp; Institutions</a:t>
            </a:r>
          </a:p>
          <a:p>
            <a:r>
              <a:rPr lang="en-US" dirty="0"/>
              <a:t>Details &amp; Comments</a:t>
            </a:r>
          </a:p>
          <a:p>
            <a:pPr lvl="1"/>
            <a:r>
              <a:rPr lang="en-US" dirty="0"/>
              <a:t>Detail how you responded to reviewer comments</a:t>
            </a:r>
          </a:p>
          <a:p>
            <a:r>
              <a:rPr lang="en-US" dirty="0"/>
              <a:t>File Upload</a:t>
            </a:r>
          </a:p>
          <a:p>
            <a:pPr lvl="1"/>
            <a:r>
              <a:rPr lang="en-US" dirty="0"/>
              <a:t>Delete original file</a:t>
            </a:r>
          </a:p>
          <a:p>
            <a:r>
              <a:rPr lang="en-US" dirty="0"/>
              <a:t>Review &amp; Submit</a:t>
            </a:r>
          </a:p>
          <a:p>
            <a:endParaRPr lang="en-US" dirty="0"/>
          </a:p>
          <a:p>
            <a:endParaRPr lang="en-US" dirty="0"/>
          </a:p>
          <a:p>
            <a:endParaRPr lang="en-US" dirty="0"/>
          </a:p>
        </p:txBody>
      </p:sp>
    </p:spTree>
    <p:extLst>
      <p:ext uri="{BB962C8B-B14F-4D97-AF65-F5344CB8AC3E}">
        <p14:creationId xmlns:p14="http://schemas.microsoft.com/office/powerpoint/2010/main" val="12447971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06629" y="6457890"/>
            <a:ext cx="1537371" cy="400110"/>
          </a:xfrm>
          <a:prstGeom prst="rect">
            <a:avLst/>
          </a:prstGeom>
          <a:solidFill>
            <a:srgbClr val="FFFFFF"/>
          </a:solidFill>
        </p:spPr>
        <p:txBody>
          <a:bodyPr wrap="square" rtlCol="0">
            <a:spAutoFit/>
          </a:bodyPr>
          <a:lstStyle/>
          <a:p>
            <a:r>
              <a:rPr lang="en-US" sz="2000" b="1" dirty="0">
                <a:solidFill>
                  <a:srgbClr val="FF0000"/>
                </a:solidFill>
              </a:rPr>
              <a:t>Continued…</a:t>
            </a:r>
          </a:p>
        </p:txBody>
      </p:sp>
      <p:pic>
        <p:nvPicPr>
          <p:cNvPr id="4" name="Picture 3"/>
          <p:cNvPicPr>
            <a:picLocks noChangeAspect="1"/>
          </p:cNvPicPr>
          <p:nvPr/>
        </p:nvPicPr>
        <p:blipFill rotWithShape="1">
          <a:blip r:embed="rId2"/>
          <a:srcRect l="15181" t="7048" r="15754" b="20841"/>
          <a:stretch/>
        </p:blipFill>
        <p:spPr>
          <a:xfrm>
            <a:off x="1" y="34013"/>
            <a:ext cx="9144000" cy="6517394"/>
          </a:xfrm>
          <a:prstGeom prst="rect">
            <a:avLst/>
          </a:prstGeom>
        </p:spPr>
      </p:pic>
    </p:spTree>
    <p:extLst>
      <p:ext uri="{BB962C8B-B14F-4D97-AF65-F5344CB8AC3E}">
        <p14:creationId xmlns:p14="http://schemas.microsoft.com/office/powerpoint/2010/main" val="9865061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32036" t="22389" r="16180"/>
          <a:stretch/>
        </p:blipFill>
        <p:spPr>
          <a:xfrm>
            <a:off x="990600" y="123500"/>
            <a:ext cx="7683062" cy="6237332"/>
          </a:xfrm>
          <a:prstGeom prst="rect">
            <a:avLst/>
          </a:prstGeom>
        </p:spPr>
      </p:pic>
      <p:cxnSp>
        <p:nvCxnSpPr>
          <p:cNvPr id="5" name="Straight Arrow Connector 4"/>
          <p:cNvCxnSpPr/>
          <p:nvPr/>
        </p:nvCxnSpPr>
        <p:spPr>
          <a:xfrm>
            <a:off x="6499554" y="4732474"/>
            <a:ext cx="941699" cy="730744"/>
          </a:xfrm>
          <a:prstGeom prst="straightConnector1">
            <a:avLst/>
          </a:prstGeom>
          <a:ln w="76200" cmpd="sng">
            <a:solidFill>
              <a:srgbClr val="FF0000"/>
            </a:solidFill>
            <a:tailEnd type="arrow"/>
          </a:ln>
          <a:scene3d>
            <a:camera prst="orthographicFront">
              <a:rot lat="0" lon="12599999" rev="20399999"/>
            </a:camera>
            <a:lightRig rig="threePt" dir="t"/>
          </a:scene3d>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flipH="1">
            <a:off x="3310759" y="3972910"/>
            <a:ext cx="5580993" cy="1323439"/>
          </a:xfrm>
          <a:prstGeom prst="rect">
            <a:avLst/>
          </a:prstGeom>
          <a:noFill/>
        </p:spPr>
        <p:txBody>
          <a:bodyPr wrap="square" rtlCol="0">
            <a:spAutoFit/>
          </a:bodyPr>
          <a:lstStyle/>
          <a:p>
            <a:r>
              <a:rPr lang="en-US" sz="2000" dirty="0" smtClean="0">
                <a:solidFill>
                  <a:srgbClr val="FF0000"/>
                </a:solidFill>
              </a:rPr>
              <a:t>The response </a:t>
            </a:r>
            <a:r>
              <a:rPr lang="en-US" sz="2000" dirty="0">
                <a:solidFill>
                  <a:srgbClr val="FF0000"/>
                </a:solidFill>
              </a:rPr>
              <a:t>is preferable </a:t>
            </a:r>
            <a:r>
              <a:rPr lang="en-US" sz="2000" dirty="0" smtClean="0">
                <a:solidFill>
                  <a:srgbClr val="FF0000"/>
                </a:solidFill>
              </a:rPr>
              <a:t>as a </a:t>
            </a:r>
            <a:r>
              <a:rPr lang="en-US" sz="2000" dirty="0">
                <a:solidFill>
                  <a:srgbClr val="FF0000"/>
                </a:solidFill>
              </a:rPr>
              <a:t>separate pdf </a:t>
            </a:r>
            <a:r>
              <a:rPr lang="en-US" sz="2000" dirty="0" smtClean="0">
                <a:solidFill>
                  <a:srgbClr val="FF0000"/>
                </a:solidFill>
              </a:rPr>
              <a:t>file (details on </a:t>
            </a:r>
            <a:r>
              <a:rPr lang="en-US" sz="2000" dirty="0">
                <a:solidFill>
                  <a:srgbClr val="FF0000"/>
                </a:solidFill>
              </a:rPr>
              <a:t>how you responded to each </a:t>
            </a:r>
            <a:r>
              <a:rPr lang="en-US" sz="2000" dirty="0" smtClean="0">
                <a:solidFill>
                  <a:srgbClr val="FF0000"/>
                </a:solidFill>
              </a:rPr>
              <a:t>review comment), </a:t>
            </a:r>
            <a:r>
              <a:rPr lang="en-US" sz="2000" dirty="0">
                <a:solidFill>
                  <a:srgbClr val="FF0000"/>
                </a:solidFill>
              </a:rPr>
              <a:t>text </a:t>
            </a:r>
            <a:r>
              <a:rPr lang="en-US" sz="2000" dirty="0" smtClean="0">
                <a:solidFill>
                  <a:srgbClr val="FF0000"/>
                </a:solidFill>
              </a:rPr>
              <a:t>in this </a:t>
            </a:r>
            <a:r>
              <a:rPr lang="en-US" sz="2000" dirty="0">
                <a:solidFill>
                  <a:srgbClr val="FF0000"/>
                </a:solidFill>
              </a:rPr>
              <a:t>box can be "see attached </a:t>
            </a:r>
            <a:r>
              <a:rPr lang="en-US" sz="2000" dirty="0" smtClean="0">
                <a:solidFill>
                  <a:srgbClr val="FF0000"/>
                </a:solidFill>
              </a:rPr>
              <a:t>file."</a:t>
            </a:r>
            <a:endParaRPr lang="en-US" sz="2000" dirty="0">
              <a:solidFill>
                <a:srgbClr val="FF0000"/>
              </a:solidFill>
            </a:endParaRPr>
          </a:p>
        </p:txBody>
      </p:sp>
      <p:cxnSp>
        <p:nvCxnSpPr>
          <p:cNvPr id="8" name="Straight Arrow Connector 7"/>
          <p:cNvCxnSpPr/>
          <p:nvPr/>
        </p:nvCxnSpPr>
        <p:spPr>
          <a:xfrm>
            <a:off x="6277828" y="3395768"/>
            <a:ext cx="941699" cy="730744"/>
          </a:xfrm>
          <a:prstGeom prst="straightConnector1">
            <a:avLst/>
          </a:prstGeom>
          <a:ln w="76200" cmpd="sng">
            <a:solidFill>
              <a:srgbClr val="FF0000"/>
            </a:solidFill>
            <a:tailEnd type="arrow"/>
          </a:ln>
          <a:scene3d>
            <a:camera prst="orthographicFront">
              <a:rot lat="0" lon="12599998" rev="18599996"/>
            </a:camera>
            <a:lightRig rig="threePt" dir="t"/>
          </a:scene3d>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37616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68300" y="1634431"/>
            <a:ext cx="3810000" cy="3175000"/>
          </a:xfrm>
          <a:prstGeom prst="rect">
            <a:avLst/>
          </a:prstGeom>
        </p:spPr>
      </p:pic>
      <p:sp>
        <p:nvSpPr>
          <p:cNvPr id="5" name="TextBox 4"/>
          <p:cNvSpPr txBox="1"/>
          <p:nvPr/>
        </p:nvSpPr>
        <p:spPr>
          <a:xfrm>
            <a:off x="4470400" y="1282700"/>
            <a:ext cx="4229100" cy="3539431"/>
          </a:xfrm>
          <a:prstGeom prst="rect">
            <a:avLst/>
          </a:prstGeom>
          <a:noFill/>
        </p:spPr>
        <p:txBody>
          <a:bodyPr wrap="square" rtlCol="0">
            <a:spAutoFit/>
          </a:bodyPr>
          <a:lstStyle/>
          <a:p>
            <a:r>
              <a:rPr lang="en-US" sz="2800" dirty="0"/>
              <a:t>Detail how you address </a:t>
            </a:r>
            <a:r>
              <a:rPr lang="en-US" sz="2800" b="1" dirty="0"/>
              <a:t>each and </a:t>
            </a:r>
            <a:r>
              <a:rPr lang="en-US" sz="2800" b="1" dirty="0" smtClean="0"/>
              <a:t>every </a:t>
            </a:r>
            <a:r>
              <a:rPr lang="en-US" sz="2800" dirty="0"/>
              <a:t>of the reviewer comments in the text box provided</a:t>
            </a:r>
          </a:p>
          <a:p>
            <a:endParaRPr lang="en-US" sz="2800" b="1" dirty="0"/>
          </a:p>
          <a:p>
            <a:r>
              <a:rPr lang="en-US" sz="2800" b="1" dirty="0"/>
              <a:t>Highlight all changes in the revised manuscript with bold or colored text</a:t>
            </a:r>
          </a:p>
        </p:txBody>
      </p:sp>
    </p:spTree>
    <p:extLst>
      <p:ext uri="{BB962C8B-B14F-4D97-AF65-F5344CB8AC3E}">
        <p14:creationId xmlns:p14="http://schemas.microsoft.com/office/powerpoint/2010/main" val="25455141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15404" t="7178" r="16017" b="4671"/>
          <a:stretch/>
        </p:blipFill>
        <p:spPr>
          <a:xfrm>
            <a:off x="0" y="325822"/>
            <a:ext cx="9132990" cy="6369268"/>
          </a:xfrm>
          <a:prstGeom prst="rect">
            <a:avLst/>
          </a:prstGeom>
        </p:spPr>
      </p:pic>
    </p:spTree>
    <p:extLst>
      <p:ext uri="{BB962C8B-B14F-4D97-AF65-F5344CB8AC3E}">
        <p14:creationId xmlns:p14="http://schemas.microsoft.com/office/powerpoint/2010/main" val="32281751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28466" t="6339" r="29197" b="76203"/>
          <a:stretch/>
        </p:blipFill>
        <p:spPr>
          <a:xfrm>
            <a:off x="2497558" y="42479"/>
            <a:ext cx="6646442" cy="1484555"/>
          </a:xfrm>
          <a:prstGeom prst="rect">
            <a:avLst/>
          </a:prstGeom>
        </p:spPr>
      </p:pic>
      <p:pic>
        <p:nvPicPr>
          <p:cNvPr id="6" name="Picture 5"/>
          <p:cNvPicPr>
            <a:picLocks noChangeAspect="1"/>
          </p:cNvPicPr>
          <p:nvPr/>
        </p:nvPicPr>
        <p:blipFill rotWithShape="1">
          <a:blip r:embed="rId2"/>
          <a:srcRect l="28466" t="28111" r="29197" b="13012"/>
          <a:stretch/>
        </p:blipFill>
        <p:spPr>
          <a:xfrm>
            <a:off x="2497558" y="1525847"/>
            <a:ext cx="6646442" cy="5006633"/>
          </a:xfrm>
          <a:prstGeom prst="rect">
            <a:avLst/>
          </a:prstGeom>
        </p:spPr>
      </p:pic>
      <p:sp>
        <p:nvSpPr>
          <p:cNvPr id="2" name="Rectangle 1"/>
          <p:cNvSpPr/>
          <p:nvPr/>
        </p:nvSpPr>
        <p:spPr>
          <a:xfrm>
            <a:off x="1" y="2274837"/>
            <a:ext cx="3447392" cy="3693319"/>
          </a:xfrm>
          <a:prstGeom prst="rect">
            <a:avLst/>
          </a:prstGeom>
        </p:spPr>
        <p:txBody>
          <a:bodyPr wrap="square">
            <a:spAutoFit/>
          </a:bodyPr>
          <a:lstStyle/>
          <a:p>
            <a:pPr algn="r"/>
            <a:r>
              <a:rPr lang="en-US" dirty="0" smtClean="0">
                <a:solidFill>
                  <a:srgbClr val="FF0000"/>
                </a:solidFill>
                <a:latin typeface="Arial" panose="020B0604020202020204" pitchFamily="34" charset="0"/>
              </a:rPr>
              <a:t>Minimum files required for upload:</a:t>
            </a:r>
          </a:p>
          <a:p>
            <a:pPr algn="r"/>
            <a:endParaRPr lang="en-US" dirty="0">
              <a:solidFill>
                <a:srgbClr val="FF0000"/>
              </a:solidFill>
              <a:latin typeface="Arial" panose="020B0604020202020204" pitchFamily="34" charset="0"/>
            </a:endParaRPr>
          </a:p>
          <a:p>
            <a:pPr algn="r"/>
            <a:r>
              <a:rPr lang="en-US" dirty="0">
                <a:solidFill>
                  <a:srgbClr val="FF0000"/>
                </a:solidFill>
                <a:latin typeface="Arial" panose="020B0604020202020204" pitchFamily="34" charset="0"/>
              </a:rPr>
              <a:t>    * main </a:t>
            </a:r>
            <a:r>
              <a:rPr lang="en-US" dirty="0" smtClean="0">
                <a:solidFill>
                  <a:srgbClr val="FF0000"/>
                </a:solidFill>
                <a:latin typeface="Arial" panose="020B0604020202020204" pitchFamily="34" charset="0"/>
              </a:rPr>
              <a:t>revised</a:t>
            </a:r>
          </a:p>
          <a:p>
            <a:pPr algn="r"/>
            <a:endParaRPr lang="en-US" dirty="0" smtClean="0">
              <a:solidFill>
                <a:srgbClr val="FF0000"/>
              </a:solidFill>
              <a:latin typeface="Arial" panose="020B0604020202020204" pitchFamily="34" charset="0"/>
            </a:endParaRPr>
          </a:p>
          <a:p>
            <a:pPr algn="r"/>
            <a:r>
              <a:rPr lang="en-US" dirty="0">
                <a:solidFill>
                  <a:srgbClr val="FF0000"/>
                </a:solidFill>
                <a:latin typeface="Arial" panose="020B0604020202020204" pitchFamily="34" charset="0"/>
              </a:rPr>
              <a:t>    * revised manuscript with changes highlighted </a:t>
            </a:r>
            <a:r>
              <a:rPr lang="en-US" dirty="0" smtClean="0">
                <a:solidFill>
                  <a:srgbClr val="FF0000"/>
                </a:solidFill>
                <a:latin typeface="Arial" panose="020B0604020202020204" pitchFamily="34" charset="0"/>
              </a:rPr>
              <a:t>as a supplemental </a:t>
            </a:r>
            <a:r>
              <a:rPr lang="en-US" dirty="0">
                <a:solidFill>
                  <a:srgbClr val="FF0000"/>
                </a:solidFill>
                <a:latin typeface="Arial" panose="020B0604020202020204" pitchFamily="34" charset="0"/>
              </a:rPr>
              <a:t>file for </a:t>
            </a:r>
            <a:r>
              <a:rPr lang="en-US" dirty="0" smtClean="0">
                <a:solidFill>
                  <a:srgbClr val="FF0000"/>
                </a:solidFill>
                <a:latin typeface="Arial" panose="020B0604020202020204" pitchFamily="34" charset="0"/>
              </a:rPr>
              <a:t>review</a:t>
            </a:r>
          </a:p>
          <a:p>
            <a:pPr algn="r"/>
            <a:endParaRPr lang="en-US" dirty="0">
              <a:solidFill>
                <a:srgbClr val="FF0000"/>
              </a:solidFill>
              <a:latin typeface="Arial" panose="020B0604020202020204" pitchFamily="34" charset="0"/>
            </a:endParaRPr>
          </a:p>
          <a:p>
            <a:pPr algn="r"/>
            <a:r>
              <a:rPr lang="en-US" dirty="0">
                <a:solidFill>
                  <a:srgbClr val="FF0000"/>
                </a:solidFill>
                <a:latin typeface="Arial" panose="020B0604020202020204" pitchFamily="34" charset="0"/>
              </a:rPr>
              <a:t>    * reply to reviewer comments </a:t>
            </a:r>
            <a:r>
              <a:rPr lang="en-US" dirty="0" smtClean="0">
                <a:solidFill>
                  <a:srgbClr val="FF0000"/>
                </a:solidFill>
                <a:latin typeface="Arial" panose="020B0604020202020204" pitchFamily="34" charset="0"/>
              </a:rPr>
              <a:t>as a </a:t>
            </a:r>
            <a:r>
              <a:rPr lang="en-US" dirty="0" err="1" smtClean="0">
                <a:solidFill>
                  <a:srgbClr val="FF0000"/>
                </a:solidFill>
                <a:latin typeface="Arial" panose="020B0604020202020204" pitchFamily="34" charset="0"/>
              </a:rPr>
              <a:t>supplemnetal</a:t>
            </a:r>
            <a:r>
              <a:rPr lang="en-US" dirty="0" smtClean="0">
                <a:solidFill>
                  <a:srgbClr val="FF0000"/>
                </a:solidFill>
                <a:latin typeface="Arial" panose="020B0604020202020204" pitchFamily="34" charset="0"/>
              </a:rPr>
              <a:t> </a:t>
            </a:r>
            <a:r>
              <a:rPr lang="en-US" dirty="0">
                <a:solidFill>
                  <a:srgbClr val="FF0000"/>
                </a:solidFill>
                <a:latin typeface="Arial" panose="020B0604020202020204" pitchFamily="34" charset="0"/>
              </a:rPr>
              <a:t>file for </a:t>
            </a:r>
            <a:r>
              <a:rPr lang="en-US" dirty="0" smtClean="0">
                <a:solidFill>
                  <a:srgbClr val="FF0000"/>
                </a:solidFill>
                <a:latin typeface="Arial" panose="020B0604020202020204" pitchFamily="34" charset="0"/>
              </a:rPr>
              <a:t>review</a:t>
            </a:r>
          </a:p>
          <a:p>
            <a:pPr algn="r"/>
            <a:endParaRPr lang="en-US" dirty="0">
              <a:solidFill>
                <a:srgbClr val="FF0000"/>
              </a:solidFill>
              <a:latin typeface="Arial" panose="020B0604020202020204" pitchFamily="34" charset="0"/>
            </a:endParaRPr>
          </a:p>
          <a:p>
            <a:pPr algn="r"/>
            <a:r>
              <a:rPr lang="en-US" dirty="0">
                <a:solidFill>
                  <a:srgbClr val="FF0000"/>
                </a:solidFill>
                <a:latin typeface="Arial" panose="020B0604020202020204" pitchFamily="34" charset="0"/>
              </a:rPr>
              <a:t>    * </a:t>
            </a:r>
            <a:r>
              <a:rPr lang="en-US" dirty="0" smtClean="0">
                <a:solidFill>
                  <a:srgbClr val="FF0000"/>
                </a:solidFill>
                <a:latin typeface="Arial" panose="020B0604020202020204" pitchFamily="34" charset="0"/>
              </a:rPr>
              <a:t>prepublications </a:t>
            </a:r>
            <a:r>
              <a:rPr lang="en-US" dirty="0">
                <a:solidFill>
                  <a:srgbClr val="FF0000"/>
                </a:solidFill>
                <a:latin typeface="Arial" panose="020B0604020202020204" pitchFamily="34" charset="0"/>
              </a:rPr>
              <a:t>if applicable</a:t>
            </a:r>
            <a:endParaRPr lang="en-US" b="0" i="0" dirty="0">
              <a:solidFill>
                <a:srgbClr val="FF0000"/>
              </a:solidFill>
              <a:effectLst/>
              <a:latin typeface="Arial" panose="020B0604020202020204" pitchFamily="34" charset="0"/>
            </a:endParaRPr>
          </a:p>
        </p:txBody>
      </p:sp>
      <p:cxnSp>
        <p:nvCxnSpPr>
          <p:cNvPr id="7" name="Straight Arrow Connector 6"/>
          <p:cNvCxnSpPr/>
          <p:nvPr/>
        </p:nvCxnSpPr>
        <p:spPr>
          <a:xfrm>
            <a:off x="3331779" y="3463159"/>
            <a:ext cx="798787" cy="658337"/>
          </a:xfrm>
          <a:prstGeom prst="straightConnector1">
            <a:avLst/>
          </a:prstGeom>
          <a:ln w="38100">
            <a:solidFill>
              <a:srgbClr val="FF0000"/>
            </a:solidFill>
            <a:headEnd w="lg" len="lg"/>
            <a:tailEnd type="triangle" w="med" len="med"/>
          </a:ln>
          <a:scene3d>
            <a:camera prst="orthographicFront">
              <a:rot lat="300000" lon="0" rev="21299999"/>
            </a:camera>
            <a:lightRig rig="threePt" dir="t"/>
          </a:scene3d>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3426372" y="4149213"/>
            <a:ext cx="798787" cy="296663"/>
          </a:xfrm>
          <a:prstGeom prst="straightConnector1">
            <a:avLst/>
          </a:prstGeom>
          <a:ln w="38100">
            <a:solidFill>
              <a:srgbClr val="FF0000"/>
            </a:solidFill>
            <a:headEnd w="lg" len="lg"/>
            <a:tailEnd type="triangle" w="med" len="med"/>
          </a:ln>
          <a:scene3d>
            <a:camera prst="orthographicFront">
              <a:rot lat="300000" lon="0" rev="21299999"/>
            </a:camera>
            <a:lightRig rig="threePt" dir="t"/>
          </a:scene3d>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3426372" y="4761187"/>
            <a:ext cx="798787" cy="324783"/>
          </a:xfrm>
          <a:prstGeom prst="straightConnector1">
            <a:avLst/>
          </a:prstGeom>
          <a:ln w="38100">
            <a:solidFill>
              <a:srgbClr val="FF0000"/>
            </a:solidFill>
            <a:headEnd w="lg" len="lg"/>
            <a:tailEnd type="triangle" w="med" len="med"/>
          </a:ln>
          <a:scene3d>
            <a:camera prst="orthographicFront">
              <a:rot lat="300000" lon="0" rev="21299999"/>
            </a:camera>
            <a:lightRig rig="threePt" dir="t"/>
          </a:scene3d>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V="1">
            <a:off x="3426371" y="5038964"/>
            <a:ext cx="798787" cy="757679"/>
          </a:xfrm>
          <a:prstGeom prst="straightConnector1">
            <a:avLst/>
          </a:prstGeom>
          <a:ln w="38100">
            <a:solidFill>
              <a:srgbClr val="FF0000"/>
            </a:solidFill>
            <a:headEnd w="lg" len="lg"/>
            <a:tailEnd type="triangle" w="med" len="med"/>
          </a:ln>
          <a:scene3d>
            <a:camera prst="orthographicFront">
              <a:rot lat="300000" lon="0" rev="21299999"/>
            </a:camera>
            <a:lightRig rig="threePt" dir="t"/>
          </a:scene3d>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373445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18154" t="8155" r="20333" b="17029"/>
          <a:stretch/>
        </p:blipFill>
        <p:spPr>
          <a:xfrm>
            <a:off x="-21022" y="308755"/>
            <a:ext cx="9078961" cy="5981253"/>
          </a:xfrm>
          <a:prstGeom prst="rect">
            <a:avLst/>
          </a:prstGeom>
        </p:spPr>
      </p:pic>
    </p:spTree>
    <p:extLst>
      <p:ext uri="{BB962C8B-B14F-4D97-AF65-F5344CB8AC3E}">
        <p14:creationId xmlns:p14="http://schemas.microsoft.com/office/powerpoint/2010/main" val="2919005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JSSC Manuscript Format</a:t>
            </a:r>
          </a:p>
        </p:txBody>
      </p:sp>
      <p:sp>
        <p:nvSpPr>
          <p:cNvPr id="3" name="Content Placeholder 2"/>
          <p:cNvSpPr>
            <a:spLocks noGrp="1"/>
          </p:cNvSpPr>
          <p:nvPr>
            <p:ph idx="1"/>
          </p:nvPr>
        </p:nvSpPr>
        <p:spPr/>
        <p:txBody>
          <a:bodyPr>
            <a:normAutofit fontScale="92500"/>
          </a:bodyPr>
          <a:lstStyle/>
          <a:p>
            <a:r>
              <a:rPr lang="en-US" dirty="0"/>
              <a:t>Double-column format as provided in the templates</a:t>
            </a:r>
          </a:p>
          <a:p>
            <a:r>
              <a:rPr lang="en-US" dirty="0"/>
              <a:t>Follow all instructions and guidelines as given in those templates</a:t>
            </a:r>
          </a:p>
          <a:p>
            <a:pPr lvl="1"/>
            <a:r>
              <a:rPr lang="en-US" dirty="0"/>
              <a:t>Carefully worded abstract</a:t>
            </a:r>
          </a:p>
          <a:p>
            <a:pPr lvl="1"/>
            <a:r>
              <a:rPr lang="en-US" dirty="0"/>
              <a:t>Define abbreviations and acronyms</a:t>
            </a:r>
          </a:p>
          <a:p>
            <a:pPr lvl="1"/>
            <a:r>
              <a:rPr lang="en-US" dirty="0"/>
              <a:t>Equation style and units</a:t>
            </a:r>
          </a:p>
          <a:p>
            <a:pPr lvl="1"/>
            <a:r>
              <a:rPr lang="en-US" dirty="0"/>
              <a:t>Figures and graphics</a:t>
            </a:r>
          </a:p>
          <a:p>
            <a:pPr lvl="2"/>
            <a:r>
              <a:rPr lang="en-US" dirty="0"/>
              <a:t>Place figures at a relevant position in the text, not all at the end</a:t>
            </a:r>
          </a:p>
          <a:p>
            <a:pPr lvl="1"/>
            <a:r>
              <a:rPr lang="en-US" dirty="0"/>
              <a:t>References</a:t>
            </a:r>
          </a:p>
          <a:p>
            <a:pPr lvl="1"/>
            <a:r>
              <a:rPr lang="en-US" dirty="0"/>
              <a:t>Etc.</a:t>
            </a:r>
          </a:p>
          <a:p>
            <a:r>
              <a:rPr lang="en-US" dirty="0"/>
              <a:t>Only PDF files are allowed for initial manuscript review</a:t>
            </a:r>
          </a:p>
          <a:p>
            <a:pPr lvl="1"/>
            <a:r>
              <a:rPr lang="en-US" dirty="0" err="1"/>
              <a:t>Tek</a:t>
            </a:r>
            <a:r>
              <a:rPr lang="en-US" dirty="0"/>
              <a:t>/</a:t>
            </a:r>
            <a:r>
              <a:rPr lang="en-US" dirty="0" err="1"/>
              <a:t>LaTex</a:t>
            </a:r>
            <a:r>
              <a:rPr lang="en-US" dirty="0"/>
              <a:t> users: Embed all fonts in the PDF files</a:t>
            </a:r>
          </a:p>
          <a:p>
            <a:endParaRPr lang="en-US" dirty="0"/>
          </a:p>
          <a:p>
            <a:pPr lvl="1"/>
            <a:endParaRPr lang="en-US" dirty="0"/>
          </a:p>
        </p:txBody>
      </p:sp>
    </p:spTree>
    <p:extLst>
      <p:ext uri="{BB962C8B-B14F-4D97-AF65-F5344CB8AC3E}">
        <p14:creationId xmlns:p14="http://schemas.microsoft.com/office/powerpoint/2010/main" val="7069633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18799" t="17639" r="19603" b="12846"/>
          <a:stretch/>
        </p:blipFill>
        <p:spPr>
          <a:xfrm>
            <a:off x="24266" y="368300"/>
            <a:ext cx="9095468" cy="5559972"/>
          </a:xfrm>
          <a:prstGeom prst="rect">
            <a:avLst/>
          </a:prstGeom>
        </p:spPr>
      </p:pic>
      <p:sp>
        <p:nvSpPr>
          <p:cNvPr id="2" name="Rectangle 1"/>
          <p:cNvSpPr/>
          <p:nvPr/>
        </p:nvSpPr>
        <p:spPr>
          <a:xfrm>
            <a:off x="294292" y="3331779"/>
            <a:ext cx="1618592" cy="2585323"/>
          </a:xfrm>
          <a:prstGeom prst="rect">
            <a:avLst/>
          </a:prstGeom>
        </p:spPr>
        <p:txBody>
          <a:bodyPr wrap="square">
            <a:spAutoFit/>
          </a:bodyPr>
          <a:lstStyle/>
          <a:p>
            <a:r>
              <a:rPr lang="en-US" dirty="0">
                <a:solidFill>
                  <a:srgbClr val="FF0000"/>
                </a:solidFill>
                <a:latin typeface="Arial" panose="020B0604020202020204" pitchFamily="34" charset="0"/>
              </a:rPr>
              <a:t>I</a:t>
            </a:r>
            <a:r>
              <a:rPr lang="en-US" dirty="0" smtClean="0">
                <a:solidFill>
                  <a:srgbClr val="FF0000"/>
                </a:solidFill>
                <a:latin typeface="Arial" panose="020B0604020202020204" pitchFamily="34" charset="0"/>
              </a:rPr>
              <a:t>f </a:t>
            </a:r>
            <a:r>
              <a:rPr lang="en-US" dirty="0">
                <a:solidFill>
                  <a:srgbClr val="FF0000"/>
                </a:solidFill>
                <a:latin typeface="Arial" panose="020B0604020202020204" pitchFamily="34" charset="0"/>
              </a:rPr>
              <a:t>there are any changes to the original author list, contact you AE and discuss/motivate </a:t>
            </a:r>
            <a:r>
              <a:rPr lang="en-US" dirty="0" smtClean="0">
                <a:solidFill>
                  <a:srgbClr val="FF0000"/>
                </a:solidFill>
                <a:latin typeface="Arial" panose="020B0604020202020204" pitchFamily="34" charset="0"/>
              </a:rPr>
              <a:t>the change!</a:t>
            </a:r>
            <a:endParaRPr lang="en-US" dirty="0">
              <a:solidFill>
                <a:srgbClr val="FF0000"/>
              </a:solidFill>
            </a:endParaRPr>
          </a:p>
        </p:txBody>
      </p:sp>
    </p:spTree>
    <p:extLst>
      <p:ext uri="{BB962C8B-B14F-4D97-AF65-F5344CB8AC3E}">
        <p14:creationId xmlns:p14="http://schemas.microsoft.com/office/powerpoint/2010/main" val="14837041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6438" t="6802" r="27070"/>
          <a:stretch/>
        </p:blipFill>
        <p:spPr>
          <a:xfrm>
            <a:off x="1671144" y="0"/>
            <a:ext cx="6315909" cy="6858000"/>
          </a:xfrm>
          <a:prstGeom prst="rect">
            <a:avLst/>
          </a:prstGeom>
        </p:spPr>
      </p:pic>
      <p:sp>
        <p:nvSpPr>
          <p:cNvPr id="5" name="TextBox 4"/>
          <p:cNvSpPr txBox="1"/>
          <p:nvPr/>
        </p:nvSpPr>
        <p:spPr>
          <a:xfrm>
            <a:off x="7606629" y="6468400"/>
            <a:ext cx="1537371" cy="400110"/>
          </a:xfrm>
          <a:prstGeom prst="rect">
            <a:avLst/>
          </a:prstGeom>
          <a:solidFill>
            <a:srgbClr val="FFFFFF"/>
          </a:solidFill>
        </p:spPr>
        <p:txBody>
          <a:bodyPr wrap="square" rtlCol="0">
            <a:spAutoFit/>
          </a:bodyPr>
          <a:lstStyle/>
          <a:p>
            <a:r>
              <a:rPr lang="en-US" sz="2000" b="1" dirty="0">
                <a:solidFill>
                  <a:srgbClr val="FF0000"/>
                </a:solidFill>
              </a:rPr>
              <a:t>Continued…</a:t>
            </a:r>
          </a:p>
        </p:txBody>
      </p:sp>
    </p:spTree>
    <p:extLst>
      <p:ext uri="{BB962C8B-B14F-4D97-AF65-F5344CB8AC3E}">
        <p14:creationId xmlns:p14="http://schemas.microsoft.com/office/powerpoint/2010/main" val="37017324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6112" t="7179" r="27118" b="2605"/>
          <a:stretch/>
        </p:blipFill>
        <p:spPr>
          <a:xfrm>
            <a:off x="1550793" y="0"/>
            <a:ext cx="6563668" cy="6858000"/>
          </a:xfrm>
          <a:prstGeom prst="rect">
            <a:avLst/>
          </a:prstGeom>
        </p:spPr>
      </p:pic>
      <p:cxnSp>
        <p:nvCxnSpPr>
          <p:cNvPr id="5" name="Straight Arrow Connector 4"/>
          <p:cNvCxnSpPr/>
          <p:nvPr/>
        </p:nvCxnSpPr>
        <p:spPr>
          <a:xfrm>
            <a:off x="2336519" y="538403"/>
            <a:ext cx="812413" cy="0"/>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a:off x="2336519" y="2146485"/>
            <a:ext cx="812413" cy="0"/>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a:off x="2336519" y="2955782"/>
            <a:ext cx="812413" cy="0"/>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346841" y="2955781"/>
            <a:ext cx="1902373" cy="3539430"/>
          </a:xfrm>
          <a:prstGeom prst="rect">
            <a:avLst/>
          </a:prstGeom>
          <a:noFill/>
        </p:spPr>
        <p:txBody>
          <a:bodyPr wrap="square" rtlCol="0">
            <a:spAutoFit/>
          </a:bodyPr>
          <a:lstStyle/>
          <a:p>
            <a:r>
              <a:rPr lang="en-US" sz="3200" b="1" dirty="0">
                <a:solidFill>
                  <a:srgbClr val="FF0000"/>
                </a:solidFill>
              </a:rPr>
              <a:t>Update if any </a:t>
            </a:r>
            <a:r>
              <a:rPr lang="en-US" sz="3200" b="1" dirty="0" smtClean="0">
                <a:solidFill>
                  <a:srgbClr val="FF0000"/>
                </a:solidFill>
              </a:rPr>
              <a:t>changes and notify your AE by email</a:t>
            </a:r>
            <a:endParaRPr lang="en-US" sz="3200" b="1" dirty="0">
              <a:solidFill>
                <a:srgbClr val="FF0000"/>
              </a:solidFill>
            </a:endParaRPr>
          </a:p>
        </p:txBody>
      </p:sp>
      <p:cxnSp>
        <p:nvCxnSpPr>
          <p:cNvPr id="9" name="Straight Arrow Connector 8"/>
          <p:cNvCxnSpPr/>
          <p:nvPr/>
        </p:nvCxnSpPr>
        <p:spPr>
          <a:xfrm>
            <a:off x="2336519" y="4525441"/>
            <a:ext cx="812413" cy="0"/>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7606629" y="6457890"/>
            <a:ext cx="1537371" cy="400110"/>
          </a:xfrm>
          <a:prstGeom prst="rect">
            <a:avLst/>
          </a:prstGeom>
          <a:solidFill>
            <a:srgbClr val="FFFFFF"/>
          </a:solidFill>
        </p:spPr>
        <p:txBody>
          <a:bodyPr wrap="square" rtlCol="0">
            <a:spAutoFit/>
          </a:bodyPr>
          <a:lstStyle/>
          <a:p>
            <a:r>
              <a:rPr lang="en-US" sz="2000" b="1" dirty="0">
                <a:solidFill>
                  <a:srgbClr val="FF0000"/>
                </a:solidFill>
              </a:rPr>
              <a:t>Continued…</a:t>
            </a:r>
          </a:p>
        </p:txBody>
      </p:sp>
    </p:spTree>
    <p:extLst>
      <p:ext uri="{BB962C8B-B14F-4D97-AF65-F5344CB8AC3E}">
        <p14:creationId xmlns:p14="http://schemas.microsoft.com/office/powerpoint/2010/main" val="30245412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25950" t="6557" r="26658"/>
          <a:stretch/>
        </p:blipFill>
        <p:spPr>
          <a:xfrm>
            <a:off x="865517" y="0"/>
            <a:ext cx="6439173" cy="6877099"/>
          </a:xfrm>
          <a:prstGeom prst="rect">
            <a:avLst/>
          </a:prstGeom>
        </p:spPr>
      </p:pic>
      <p:sp>
        <p:nvSpPr>
          <p:cNvPr id="6" name="TextBox 5"/>
          <p:cNvSpPr txBox="1"/>
          <p:nvPr/>
        </p:nvSpPr>
        <p:spPr>
          <a:xfrm>
            <a:off x="7606629" y="6457890"/>
            <a:ext cx="1537371" cy="400110"/>
          </a:xfrm>
          <a:prstGeom prst="rect">
            <a:avLst/>
          </a:prstGeom>
          <a:solidFill>
            <a:srgbClr val="FFFFFF"/>
          </a:solidFill>
        </p:spPr>
        <p:txBody>
          <a:bodyPr wrap="square" rtlCol="0">
            <a:spAutoFit/>
          </a:bodyPr>
          <a:lstStyle/>
          <a:p>
            <a:r>
              <a:rPr lang="en-US" sz="2000" b="1" dirty="0">
                <a:solidFill>
                  <a:srgbClr val="FF0000"/>
                </a:solidFill>
              </a:rPr>
              <a:t>Continued…</a:t>
            </a:r>
          </a:p>
        </p:txBody>
      </p:sp>
    </p:spTree>
    <p:extLst>
      <p:ext uri="{BB962C8B-B14F-4D97-AF65-F5344CB8AC3E}">
        <p14:creationId xmlns:p14="http://schemas.microsoft.com/office/powerpoint/2010/main" val="31416664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4807" t="7511" r="25760" b="1689"/>
          <a:stretch/>
        </p:blipFill>
        <p:spPr>
          <a:xfrm>
            <a:off x="395391" y="0"/>
            <a:ext cx="6893015" cy="6858000"/>
          </a:xfrm>
          <a:prstGeom prst="rect">
            <a:avLst/>
          </a:prstGeom>
        </p:spPr>
      </p:pic>
      <p:cxnSp>
        <p:nvCxnSpPr>
          <p:cNvPr id="3" name="Straight Arrow Connector 2"/>
          <p:cNvCxnSpPr/>
          <p:nvPr/>
        </p:nvCxnSpPr>
        <p:spPr>
          <a:xfrm flipH="1">
            <a:off x="7035452" y="5937331"/>
            <a:ext cx="505908" cy="623603"/>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5" name="Straight Arrow Connector 4"/>
          <p:cNvCxnSpPr/>
          <p:nvPr/>
        </p:nvCxnSpPr>
        <p:spPr>
          <a:xfrm flipH="1">
            <a:off x="2226264" y="5368759"/>
            <a:ext cx="505908" cy="623603"/>
          </a:xfrm>
          <a:prstGeom prst="straightConnector1">
            <a:avLst/>
          </a:prstGeom>
          <a:ln w="76200" cmpd="sng">
            <a:solidFill>
              <a:srgbClr val="FF0000"/>
            </a:solidFill>
            <a:tailEnd type="arrow"/>
          </a:ln>
          <a:scene3d>
            <a:camera prst="orthographicFront">
              <a:rot lat="0" lon="10199980" rev="0"/>
            </a:camera>
            <a:lightRig rig="threePt" dir="t"/>
          </a:scene3d>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142437" y="3909847"/>
            <a:ext cx="1518197" cy="2062103"/>
          </a:xfrm>
          <a:prstGeom prst="rect">
            <a:avLst/>
          </a:prstGeom>
          <a:solidFill>
            <a:srgbClr val="FFFFFF"/>
          </a:solidFill>
        </p:spPr>
        <p:txBody>
          <a:bodyPr wrap="square" rtlCol="0">
            <a:spAutoFit/>
          </a:bodyPr>
          <a:lstStyle/>
          <a:p>
            <a:r>
              <a:rPr lang="en-US" sz="3200" b="1" dirty="0">
                <a:solidFill>
                  <a:srgbClr val="FF0000"/>
                </a:solidFill>
              </a:rPr>
              <a:t>Check PDF and submit</a:t>
            </a:r>
          </a:p>
        </p:txBody>
      </p:sp>
    </p:spTree>
    <p:extLst>
      <p:ext uri="{BB962C8B-B14F-4D97-AF65-F5344CB8AC3E}">
        <p14:creationId xmlns:p14="http://schemas.microsoft.com/office/powerpoint/2010/main" val="21486185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l="10214" t="27458" r="55295" b="25944"/>
          <a:stretch/>
        </p:blipFill>
        <p:spPr>
          <a:xfrm>
            <a:off x="23366" y="2007476"/>
            <a:ext cx="9120634" cy="3784003"/>
          </a:xfrm>
          <a:prstGeom prst="rect">
            <a:avLst/>
          </a:prstGeom>
        </p:spPr>
      </p:pic>
      <p:cxnSp>
        <p:nvCxnSpPr>
          <p:cNvPr id="3" name="Straight Arrow Connector 2"/>
          <p:cNvCxnSpPr/>
          <p:nvPr/>
        </p:nvCxnSpPr>
        <p:spPr>
          <a:xfrm flipH="1">
            <a:off x="2732549" y="3505540"/>
            <a:ext cx="505908" cy="623603"/>
          </a:xfrm>
          <a:prstGeom prst="straightConnector1">
            <a:avLst/>
          </a:prstGeom>
          <a:ln w="76200" cmpd="sng">
            <a:solidFill>
              <a:srgbClr val="FF0000"/>
            </a:solidFill>
            <a:tailEnd type="arrow"/>
          </a:ln>
          <a:scene3d>
            <a:camera prst="orthographicFront">
              <a:rot lat="0" lon="599975" rev="17400000"/>
            </a:camera>
            <a:lightRig rig="threePt" dir="t"/>
          </a:scene3d>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3825766" y="3668109"/>
            <a:ext cx="2364827" cy="1569660"/>
          </a:xfrm>
          <a:prstGeom prst="rect">
            <a:avLst/>
          </a:prstGeom>
          <a:noFill/>
        </p:spPr>
        <p:txBody>
          <a:bodyPr wrap="square" rtlCol="0">
            <a:spAutoFit/>
          </a:bodyPr>
          <a:lstStyle/>
          <a:p>
            <a:r>
              <a:rPr lang="en-US" sz="3200" b="1" dirty="0">
                <a:solidFill>
                  <a:srgbClr val="FF0000"/>
                </a:solidFill>
              </a:rPr>
              <a:t>New Manuscript ID suffix</a:t>
            </a:r>
          </a:p>
        </p:txBody>
      </p:sp>
    </p:spTree>
    <p:extLst>
      <p:ext uri="{BB962C8B-B14F-4D97-AF65-F5344CB8AC3E}">
        <p14:creationId xmlns:p14="http://schemas.microsoft.com/office/powerpoint/2010/main" val="30594960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93800" y="965200"/>
            <a:ext cx="6743700" cy="4927600"/>
          </a:xfrm>
          <a:prstGeom prst="rect">
            <a:avLst/>
          </a:prstGeom>
        </p:spPr>
      </p:pic>
      <p:sp>
        <p:nvSpPr>
          <p:cNvPr id="3" name="TextBox 2"/>
          <p:cNvSpPr txBox="1"/>
          <p:nvPr/>
        </p:nvSpPr>
        <p:spPr>
          <a:xfrm>
            <a:off x="0" y="31800"/>
            <a:ext cx="4495359" cy="584776"/>
          </a:xfrm>
          <a:prstGeom prst="rect">
            <a:avLst/>
          </a:prstGeom>
          <a:noFill/>
        </p:spPr>
        <p:txBody>
          <a:bodyPr wrap="square" rtlCol="0">
            <a:spAutoFit/>
          </a:bodyPr>
          <a:lstStyle/>
          <a:p>
            <a:r>
              <a:rPr lang="en-US" sz="3200" b="1" dirty="0">
                <a:solidFill>
                  <a:srgbClr val="FF0000"/>
                </a:solidFill>
              </a:rPr>
              <a:t>Confirmation email</a:t>
            </a:r>
          </a:p>
        </p:txBody>
      </p:sp>
    </p:spTree>
    <p:extLst>
      <p:ext uri="{BB962C8B-B14F-4D97-AF65-F5344CB8AC3E}">
        <p14:creationId xmlns:p14="http://schemas.microsoft.com/office/powerpoint/2010/main" val="1852089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46759" y="2876322"/>
            <a:ext cx="5290174" cy="707886"/>
          </a:xfrm>
          <a:prstGeom prst="rect">
            <a:avLst/>
          </a:prstGeom>
          <a:noFill/>
        </p:spPr>
        <p:txBody>
          <a:bodyPr wrap="square" rtlCol="0">
            <a:spAutoFit/>
          </a:bodyPr>
          <a:lstStyle/>
          <a:p>
            <a:r>
              <a:rPr lang="en-US" sz="4000" b="1" dirty="0">
                <a:solidFill>
                  <a:srgbClr val="FF0000"/>
                </a:solidFill>
              </a:rPr>
              <a:t>Case 3: Paper Accepted</a:t>
            </a:r>
          </a:p>
        </p:txBody>
      </p:sp>
    </p:spTree>
    <p:extLst>
      <p:ext uri="{BB962C8B-B14F-4D97-AF65-F5344CB8AC3E}">
        <p14:creationId xmlns:p14="http://schemas.microsoft.com/office/powerpoint/2010/main" val="35005010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r="2084"/>
          <a:stretch/>
        </p:blipFill>
        <p:spPr>
          <a:xfrm>
            <a:off x="2192656" y="177800"/>
            <a:ext cx="6951344" cy="6502400"/>
          </a:xfrm>
          <a:prstGeom prst="rect">
            <a:avLst/>
          </a:prstGeom>
        </p:spPr>
      </p:pic>
      <p:sp>
        <p:nvSpPr>
          <p:cNvPr id="3" name="TextBox 2"/>
          <p:cNvSpPr txBox="1"/>
          <p:nvPr/>
        </p:nvSpPr>
        <p:spPr>
          <a:xfrm>
            <a:off x="19382" y="58340"/>
            <a:ext cx="2558718" cy="1569660"/>
          </a:xfrm>
          <a:prstGeom prst="rect">
            <a:avLst/>
          </a:prstGeom>
          <a:noFill/>
        </p:spPr>
        <p:txBody>
          <a:bodyPr wrap="square" rtlCol="0">
            <a:spAutoFit/>
          </a:bodyPr>
          <a:lstStyle/>
          <a:p>
            <a:r>
              <a:rPr lang="en-US" sz="3200" b="1" dirty="0">
                <a:solidFill>
                  <a:srgbClr val="FF0000"/>
                </a:solidFill>
              </a:rPr>
              <a:t>Example:</a:t>
            </a:r>
          </a:p>
          <a:p>
            <a:r>
              <a:rPr lang="en-US" sz="3200" b="1" dirty="0">
                <a:solidFill>
                  <a:srgbClr val="FF0000"/>
                </a:solidFill>
              </a:rPr>
              <a:t>“Acceptance email”</a:t>
            </a:r>
          </a:p>
        </p:txBody>
      </p:sp>
      <p:cxnSp>
        <p:nvCxnSpPr>
          <p:cNvPr id="4" name="Straight Connector 3"/>
          <p:cNvCxnSpPr/>
          <p:nvPr/>
        </p:nvCxnSpPr>
        <p:spPr>
          <a:xfrm>
            <a:off x="2365180" y="1520016"/>
            <a:ext cx="2800957"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6818314" y="1327205"/>
            <a:ext cx="2088160"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3247150" y="3785126"/>
            <a:ext cx="3176614"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7606629" y="6457890"/>
            <a:ext cx="1537371" cy="400110"/>
          </a:xfrm>
          <a:prstGeom prst="rect">
            <a:avLst/>
          </a:prstGeom>
          <a:noFill/>
        </p:spPr>
        <p:txBody>
          <a:bodyPr wrap="square" rtlCol="0">
            <a:spAutoFit/>
          </a:bodyPr>
          <a:lstStyle/>
          <a:p>
            <a:r>
              <a:rPr lang="en-US" sz="2000" b="1" dirty="0">
                <a:solidFill>
                  <a:srgbClr val="FF0000"/>
                </a:solidFill>
              </a:rPr>
              <a:t>Continued…</a:t>
            </a:r>
          </a:p>
        </p:txBody>
      </p:sp>
      <p:sp>
        <p:nvSpPr>
          <p:cNvPr id="10" name="TextBox 9"/>
          <p:cNvSpPr txBox="1"/>
          <p:nvPr/>
        </p:nvSpPr>
        <p:spPr>
          <a:xfrm>
            <a:off x="-38841" y="2873801"/>
            <a:ext cx="2231497" cy="1569660"/>
          </a:xfrm>
          <a:prstGeom prst="rect">
            <a:avLst/>
          </a:prstGeom>
          <a:noFill/>
        </p:spPr>
        <p:txBody>
          <a:bodyPr wrap="square" rtlCol="0">
            <a:spAutoFit/>
          </a:bodyPr>
          <a:lstStyle/>
          <a:p>
            <a:r>
              <a:rPr lang="en-US" sz="3200" b="1" dirty="0">
                <a:solidFill>
                  <a:srgbClr val="FF0000"/>
                </a:solidFill>
              </a:rPr>
              <a:t>Final Submission instructions</a:t>
            </a:r>
          </a:p>
        </p:txBody>
      </p:sp>
    </p:spTree>
    <p:extLst>
      <p:ext uri="{BB962C8B-B14F-4D97-AF65-F5344CB8AC3E}">
        <p14:creationId xmlns:p14="http://schemas.microsoft.com/office/powerpoint/2010/main" val="1852089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r="3716"/>
          <a:stretch/>
        </p:blipFill>
        <p:spPr>
          <a:xfrm>
            <a:off x="2235129" y="286735"/>
            <a:ext cx="6908871" cy="4940300"/>
          </a:xfrm>
          <a:prstGeom prst="rect">
            <a:avLst/>
          </a:prstGeom>
        </p:spPr>
      </p:pic>
    </p:spTree>
    <p:extLst>
      <p:ext uri="{BB962C8B-B14F-4D97-AF65-F5344CB8AC3E}">
        <p14:creationId xmlns:p14="http://schemas.microsoft.com/office/powerpoint/2010/main" val="3851729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Manuscript Page Length</a:t>
            </a:r>
          </a:p>
        </p:txBody>
      </p:sp>
      <p:sp>
        <p:nvSpPr>
          <p:cNvPr id="3" name="Content Placeholder 2"/>
          <p:cNvSpPr>
            <a:spLocks noGrp="1"/>
          </p:cNvSpPr>
          <p:nvPr>
            <p:ph idx="1"/>
          </p:nvPr>
        </p:nvSpPr>
        <p:spPr/>
        <p:txBody>
          <a:bodyPr>
            <a:normAutofit fontScale="85000" lnSpcReduction="20000"/>
          </a:bodyPr>
          <a:lstStyle/>
          <a:p>
            <a:r>
              <a:rPr lang="en-US" dirty="0"/>
              <a:t>Regular papers: maximum 8 pages in length</a:t>
            </a:r>
          </a:p>
          <a:p>
            <a:pPr lvl="2"/>
            <a:r>
              <a:rPr lang="en-US" dirty="0"/>
              <a:t>Includes title, abstract, all main text, figures, tables, footnotes, appendices, etc.</a:t>
            </a:r>
          </a:p>
          <a:p>
            <a:pPr lvl="2"/>
            <a:r>
              <a:rPr lang="en-US" dirty="0"/>
              <a:t>References and bios are not included</a:t>
            </a:r>
          </a:p>
          <a:p>
            <a:pPr lvl="2"/>
            <a:r>
              <a:rPr lang="en-US" dirty="0"/>
              <a:t>No modifications to e.g. font size or margins allowed</a:t>
            </a:r>
          </a:p>
          <a:p>
            <a:r>
              <a:rPr lang="en-US" dirty="0"/>
              <a:t>Longer papers are not necessarily better papers</a:t>
            </a:r>
          </a:p>
          <a:p>
            <a:pPr lvl="1"/>
            <a:r>
              <a:rPr lang="en-US" dirty="0"/>
              <a:t>Please keep you manuscript concise and to the point, do not elaborate unnecessarily long on items of low importance</a:t>
            </a:r>
          </a:p>
          <a:p>
            <a:r>
              <a:rPr lang="en-US" dirty="0"/>
              <a:t>Exceptions</a:t>
            </a:r>
          </a:p>
          <a:p>
            <a:pPr lvl="1"/>
            <a:r>
              <a:rPr lang="en-US" dirty="0"/>
              <a:t>If your topic does not allow you to report all required data in this page limit, an exception of up to 4 extra pages can be granted</a:t>
            </a:r>
          </a:p>
          <a:p>
            <a:pPr lvl="1"/>
            <a:r>
              <a:rPr lang="en-US" dirty="0"/>
              <a:t>This must be properly motivated by the authors during the submission in a separate file</a:t>
            </a:r>
          </a:p>
          <a:p>
            <a:pPr lvl="2"/>
            <a:r>
              <a:rPr lang="en-US" dirty="0"/>
              <a:t>With sufficient detail! “This is a big chip” is not sufficient</a:t>
            </a:r>
          </a:p>
          <a:p>
            <a:pPr lvl="2"/>
            <a:r>
              <a:rPr lang="en-US" dirty="0"/>
              <a:t>Upload that file as a “Supplemental file for review”</a:t>
            </a:r>
          </a:p>
          <a:p>
            <a:pPr lvl="1"/>
            <a:r>
              <a:rPr lang="en-US" dirty="0"/>
              <a:t>And is subject to approval by the Associate Editor</a:t>
            </a:r>
          </a:p>
          <a:p>
            <a:pPr lvl="2"/>
            <a:r>
              <a:rPr lang="en-US" dirty="0"/>
              <a:t>The AE can refuse the exception, and request an 8-page submission</a:t>
            </a:r>
          </a:p>
          <a:p>
            <a:pPr lvl="2"/>
            <a:r>
              <a:rPr lang="en-US" dirty="0"/>
              <a:t>The reviewers will also judge the necessity of the extra material</a:t>
            </a:r>
          </a:p>
        </p:txBody>
      </p:sp>
    </p:spTree>
    <p:extLst>
      <p:ext uri="{BB962C8B-B14F-4D97-AF65-F5344CB8AC3E}">
        <p14:creationId xmlns:p14="http://schemas.microsoft.com/office/powerpoint/2010/main" val="11387787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68300" y="1634431"/>
            <a:ext cx="3810000" cy="3175000"/>
          </a:xfrm>
          <a:prstGeom prst="rect">
            <a:avLst/>
          </a:prstGeom>
        </p:spPr>
      </p:pic>
      <p:sp>
        <p:nvSpPr>
          <p:cNvPr id="5" name="TextBox 4"/>
          <p:cNvSpPr txBox="1"/>
          <p:nvPr/>
        </p:nvSpPr>
        <p:spPr>
          <a:xfrm>
            <a:off x="4775200" y="1765300"/>
            <a:ext cx="4229100" cy="2677656"/>
          </a:xfrm>
          <a:prstGeom prst="rect">
            <a:avLst/>
          </a:prstGeom>
          <a:noFill/>
        </p:spPr>
        <p:txBody>
          <a:bodyPr wrap="square" rtlCol="0">
            <a:spAutoFit/>
          </a:bodyPr>
          <a:lstStyle/>
          <a:p>
            <a:r>
              <a:rPr lang="en-US" sz="2800" b="1" dirty="0"/>
              <a:t>Carefully follow the instructions in the acceptance email</a:t>
            </a:r>
          </a:p>
          <a:p>
            <a:endParaRPr lang="en-US" sz="2800" dirty="0"/>
          </a:p>
          <a:p>
            <a:r>
              <a:rPr lang="en-US" sz="2800" dirty="0"/>
              <a:t>Upload the appropriate source and image files </a:t>
            </a:r>
          </a:p>
        </p:txBody>
      </p:sp>
    </p:spTree>
    <p:extLst>
      <p:ext uri="{BB962C8B-B14F-4D97-AF65-F5344CB8AC3E}">
        <p14:creationId xmlns:p14="http://schemas.microsoft.com/office/powerpoint/2010/main" val="39998196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18588" t="18969" r="19353" b="37593"/>
          <a:stretch/>
        </p:blipFill>
        <p:spPr>
          <a:xfrm>
            <a:off x="1" y="1303282"/>
            <a:ext cx="9144000" cy="3466919"/>
          </a:xfrm>
          <a:prstGeom prst="rect">
            <a:avLst/>
          </a:prstGeom>
        </p:spPr>
      </p:pic>
      <p:cxnSp>
        <p:nvCxnSpPr>
          <p:cNvPr id="3" name="Straight Arrow Connector 2"/>
          <p:cNvCxnSpPr/>
          <p:nvPr/>
        </p:nvCxnSpPr>
        <p:spPr>
          <a:xfrm>
            <a:off x="1605705" y="2058314"/>
            <a:ext cx="940838" cy="0"/>
          </a:xfrm>
          <a:prstGeom prst="straightConnector1">
            <a:avLst/>
          </a:prstGeom>
          <a:ln w="76200" cmpd="sng">
            <a:solidFill>
              <a:srgbClr val="FF0000"/>
            </a:solidFill>
            <a:tailEnd type="arrow"/>
          </a:ln>
          <a:scene3d>
            <a:camera prst="orthographicFront">
              <a:rot lat="20999993" lon="0" rev="13200001"/>
            </a:camera>
            <a:lightRig rig="threePt" dir="t"/>
          </a:scene3d>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3"/>
          <a:stretch>
            <a:fillRect/>
          </a:stretch>
        </p:blipFill>
        <p:spPr>
          <a:xfrm>
            <a:off x="2722636" y="2467555"/>
            <a:ext cx="1554615" cy="1481456"/>
          </a:xfrm>
          <a:prstGeom prst="rect">
            <a:avLst/>
          </a:prstGeom>
        </p:spPr>
      </p:pic>
    </p:spTree>
    <p:extLst>
      <p:ext uri="{BB962C8B-B14F-4D97-AF65-F5344CB8AC3E}">
        <p14:creationId xmlns:p14="http://schemas.microsoft.com/office/powerpoint/2010/main" val="12702221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14350" indent="-514350">
              <a:buAutoNum type="arabicPeriod"/>
            </a:pPr>
            <a:r>
              <a:rPr lang="en-US" dirty="0"/>
              <a:t>Instructions &amp; Reference </a:t>
            </a:r>
            <a:r>
              <a:rPr lang="en-US" dirty="0" smtClean="0"/>
              <a:t>Preview</a:t>
            </a:r>
          </a:p>
          <a:p>
            <a:pPr marL="514350" indent="-514350">
              <a:buAutoNum type="arabicPeriod"/>
            </a:pPr>
            <a:r>
              <a:rPr lang="en-US" dirty="0"/>
              <a:t>File Upload</a:t>
            </a:r>
          </a:p>
          <a:p>
            <a:pPr marL="914400" lvl="1" indent="-514350">
              <a:buNone/>
            </a:pPr>
            <a:r>
              <a:rPr lang="en-US" dirty="0"/>
              <a:t>-Upload all files as a </a:t>
            </a:r>
            <a:r>
              <a:rPr lang="en-US" b="1" dirty="0"/>
              <a:t>single .zip </a:t>
            </a:r>
            <a:r>
              <a:rPr lang="en-US" b="1" dirty="0" smtClean="0"/>
              <a:t>file</a:t>
            </a:r>
            <a:endParaRPr lang="en-US" dirty="0" smtClean="0"/>
          </a:p>
          <a:p>
            <a:pPr marL="514350" indent="-514350">
              <a:buFont typeface="Arial"/>
              <a:buAutoNum type="arabicPeriod"/>
            </a:pPr>
            <a:r>
              <a:rPr lang="en-US" dirty="0" smtClean="0"/>
              <a:t>Attributes</a:t>
            </a:r>
          </a:p>
          <a:p>
            <a:pPr marL="514350" indent="-514350">
              <a:buAutoNum type="arabicPeriod"/>
            </a:pPr>
            <a:r>
              <a:rPr lang="en-US" dirty="0" smtClean="0"/>
              <a:t>Authors </a:t>
            </a:r>
            <a:r>
              <a:rPr lang="en-US" dirty="0"/>
              <a:t>&amp; Institutions</a:t>
            </a:r>
          </a:p>
          <a:p>
            <a:pPr marL="514350" indent="-514350">
              <a:buAutoNum type="arabicPeriod"/>
            </a:pPr>
            <a:r>
              <a:rPr lang="en-US" dirty="0"/>
              <a:t>Details &amp; Comments</a:t>
            </a:r>
          </a:p>
          <a:p>
            <a:pPr marL="514350" indent="-514350">
              <a:buAutoNum type="arabicPeriod"/>
            </a:pPr>
            <a:r>
              <a:rPr lang="en-US" dirty="0" smtClean="0"/>
              <a:t>Review </a:t>
            </a:r>
            <a:r>
              <a:rPr lang="en-US" dirty="0"/>
              <a:t>&amp; Submit</a:t>
            </a:r>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p:txBody>
      </p:sp>
      <p:sp>
        <p:nvSpPr>
          <p:cNvPr id="4" name="TextBox 3"/>
          <p:cNvSpPr txBox="1"/>
          <p:nvPr/>
        </p:nvSpPr>
        <p:spPr>
          <a:xfrm>
            <a:off x="637247" y="700024"/>
            <a:ext cx="8049553" cy="584776"/>
          </a:xfrm>
          <a:prstGeom prst="rect">
            <a:avLst/>
          </a:prstGeom>
          <a:noFill/>
        </p:spPr>
        <p:txBody>
          <a:bodyPr wrap="square" rtlCol="0">
            <a:spAutoFit/>
          </a:bodyPr>
          <a:lstStyle/>
          <a:p>
            <a:r>
              <a:rPr lang="en-US" sz="3200" b="1" dirty="0">
                <a:solidFill>
                  <a:srgbClr val="FF0000"/>
                </a:solidFill>
              </a:rPr>
              <a:t>Six Steps to Submitting a Final Manuscript</a:t>
            </a:r>
          </a:p>
        </p:txBody>
      </p:sp>
    </p:spTree>
    <p:extLst>
      <p:ext uri="{BB962C8B-B14F-4D97-AF65-F5344CB8AC3E}">
        <p14:creationId xmlns:p14="http://schemas.microsoft.com/office/powerpoint/2010/main" val="3015926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18765" t="6914" r="19353"/>
          <a:stretch/>
        </p:blipFill>
        <p:spPr>
          <a:xfrm>
            <a:off x="399393" y="15525"/>
            <a:ext cx="8397766" cy="6842475"/>
          </a:xfrm>
          <a:prstGeom prst="rect">
            <a:avLst/>
          </a:prstGeom>
        </p:spPr>
      </p:pic>
      <p:cxnSp>
        <p:nvCxnSpPr>
          <p:cNvPr id="4" name="Straight Arrow Connector 3"/>
          <p:cNvCxnSpPr/>
          <p:nvPr/>
        </p:nvCxnSpPr>
        <p:spPr>
          <a:xfrm>
            <a:off x="7607112" y="6357045"/>
            <a:ext cx="940838" cy="0"/>
          </a:xfrm>
          <a:prstGeom prst="straightConnector1">
            <a:avLst/>
          </a:prstGeom>
          <a:ln w="76200" cmpd="sng">
            <a:solidFill>
              <a:srgbClr val="FF0000"/>
            </a:solidFill>
            <a:tailEnd type="arrow"/>
          </a:ln>
          <a:scene3d>
            <a:camera prst="orthographicFront">
              <a:rot lat="20999993" lon="0" rev="13200001"/>
            </a:camera>
            <a:lightRig rig="threePt" dir="t"/>
          </a:scene3d>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92879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8696" t="6679" r="17480" b="77574"/>
          <a:stretch/>
        </p:blipFill>
        <p:spPr>
          <a:xfrm>
            <a:off x="279697" y="0"/>
            <a:ext cx="8130175" cy="1086521"/>
          </a:xfrm>
          <a:prstGeom prst="rect">
            <a:avLst/>
          </a:prstGeom>
        </p:spPr>
      </p:pic>
      <p:pic>
        <p:nvPicPr>
          <p:cNvPr id="5" name="Picture 4"/>
          <p:cNvPicPr>
            <a:picLocks noChangeAspect="1"/>
          </p:cNvPicPr>
          <p:nvPr/>
        </p:nvPicPr>
        <p:blipFill rotWithShape="1">
          <a:blip r:embed="rId3"/>
          <a:srcRect l="21743" t="22817" r="22177" b="2298"/>
          <a:stretch/>
        </p:blipFill>
        <p:spPr>
          <a:xfrm>
            <a:off x="279697" y="1086521"/>
            <a:ext cx="7928882" cy="5734896"/>
          </a:xfrm>
          <a:prstGeom prst="rect">
            <a:avLst/>
          </a:prstGeom>
        </p:spPr>
      </p:pic>
      <p:cxnSp>
        <p:nvCxnSpPr>
          <p:cNvPr id="6" name="Straight Arrow Connector 5"/>
          <p:cNvCxnSpPr/>
          <p:nvPr/>
        </p:nvCxnSpPr>
        <p:spPr>
          <a:xfrm flipH="1">
            <a:off x="4890818" y="3268706"/>
            <a:ext cx="732216" cy="0"/>
          </a:xfrm>
          <a:prstGeom prst="straightConnector1">
            <a:avLst/>
          </a:prstGeom>
          <a:ln w="76200" cmpd="sng">
            <a:solidFill>
              <a:srgbClr val="FF0000"/>
            </a:solidFill>
            <a:tailEnd type="arrow"/>
          </a:ln>
          <a:scene3d>
            <a:camera prst="orthographicFront">
              <a:rot lat="21299992" lon="0" rev="18600000"/>
            </a:camera>
            <a:lightRig rig="threePt" dir="t"/>
          </a:scene3d>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4992216" y="3661581"/>
            <a:ext cx="4495359" cy="584776"/>
          </a:xfrm>
          <a:prstGeom prst="rect">
            <a:avLst/>
          </a:prstGeom>
          <a:noFill/>
        </p:spPr>
        <p:txBody>
          <a:bodyPr wrap="square" rtlCol="0">
            <a:spAutoFit/>
          </a:bodyPr>
          <a:lstStyle/>
          <a:p>
            <a:r>
              <a:rPr lang="en-US" sz="3200" b="1" dirty="0">
                <a:solidFill>
                  <a:srgbClr val="FF0000"/>
                </a:solidFill>
              </a:rPr>
              <a:t>Upload </a:t>
            </a:r>
            <a:r>
              <a:rPr lang="en-US" sz="3200" b="1" dirty="0" smtClean="0">
                <a:solidFill>
                  <a:srgbClr val="FF0000"/>
                </a:solidFill>
              </a:rPr>
              <a:t>a single </a:t>
            </a:r>
            <a:r>
              <a:rPr lang="en-US" sz="3200" b="1" dirty="0">
                <a:solidFill>
                  <a:srgbClr val="FF0000"/>
                </a:solidFill>
              </a:rPr>
              <a:t>zip </a:t>
            </a:r>
            <a:r>
              <a:rPr lang="en-US" sz="3200" b="1" dirty="0" smtClean="0">
                <a:solidFill>
                  <a:srgbClr val="FF0000"/>
                </a:solidFill>
              </a:rPr>
              <a:t>file</a:t>
            </a:r>
            <a:endParaRPr lang="en-US" sz="3200" b="1" dirty="0">
              <a:solidFill>
                <a:srgbClr val="FF0000"/>
              </a:solidFill>
            </a:endParaRPr>
          </a:p>
        </p:txBody>
      </p:sp>
    </p:spTree>
    <p:extLst>
      <p:ext uri="{BB962C8B-B14F-4D97-AF65-F5344CB8AC3E}">
        <p14:creationId xmlns:p14="http://schemas.microsoft.com/office/powerpoint/2010/main" val="25030122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1721" t="7783" r="22528" b="32515"/>
          <a:stretch/>
        </p:blipFill>
        <p:spPr>
          <a:xfrm>
            <a:off x="63062" y="813578"/>
            <a:ext cx="9017876" cy="5230843"/>
          </a:xfrm>
          <a:prstGeom prst="rect">
            <a:avLst/>
          </a:prstGeom>
        </p:spPr>
      </p:pic>
      <p:cxnSp>
        <p:nvCxnSpPr>
          <p:cNvPr id="3" name="Straight Arrow Connector 2"/>
          <p:cNvCxnSpPr/>
          <p:nvPr/>
        </p:nvCxnSpPr>
        <p:spPr>
          <a:xfrm>
            <a:off x="7691195" y="5495197"/>
            <a:ext cx="940838" cy="0"/>
          </a:xfrm>
          <a:prstGeom prst="straightConnector1">
            <a:avLst/>
          </a:prstGeom>
          <a:ln w="76200" cmpd="sng">
            <a:solidFill>
              <a:srgbClr val="FF0000"/>
            </a:solidFill>
            <a:tailEnd type="arrow"/>
          </a:ln>
          <a:scene3d>
            <a:camera prst="orthographicFront">
              <a:rot lat="20999993" lon="0" rev="13200001"/>
            </a:camera>
            <a:lightRig rig="threePt" dir="t"/>
          </a:scene3d>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76642" y="3136612"/>
            <a:ext cx="1783689" cy="3108543"/>
          </a:xfrm>
          <a:prstGeom prst="rect">
            <a:avLst/>
          </a:prstGeom>
          <a:noFill/>
        </p:spPr>
        <p:txBody>
          <a:bodyPr wrap="square" rtlCol="0">
            <a:spAutoFit/>
          </a:bodyPr>
          <a:lstStyle/>
          <a:p>
            <a:r>
              <a:rPr lang="en-US" sz="2800" b="1" dirty="0" smtClean="0">
                <a:solidFill>
                  <a:srgbClr val="FF0000"/>
                </a:solidFill>
              </a:rPr>
              <a:t>Update as needed and notify your AE by email of any changes</a:t>
            </a:r>
            <a:endParaRPr lang="en-US" sz="2800" b="1" dirty="0">
              <a:solidFill>
                <a:srgbClr val="FF0000"/>
              </a:solidFill>
            </a:endParaRPr>
          </a:p>
        </p:txBody>
      </p:sp>
      <p:cxnSp>
        <p:nvCxnSpPr>
          <p:cNvPr id="5" name="Straight Arrow Connector 4"/>
          <p:cNvCxnSpPr/>
          <p:nvPr/>
        </p:nvCxnSpPr>
        <p:spPr>
          <a:xfrm>
            <a:off x="1450428" y="3804745"/>
            <a:ext cx="1016868" cy="325913"/>
          </a:xfrm>
          <a:prstGeom prst="straightConnector1">
            <a:avLst/>
          </a:prstGeom>
          <a:ln w="76200" cmpd="sng">
            <a:solidFill>
              <a:srgbClr val="FF0000"/>
            </a:solidFill>
            <a:tailEnd type="arrow"/>
          </a:ln>
          <a:scene3d>
            <a:camera prst="orthographicFront">
              <a:rot lat="0" lon="10199980" rev="8100000"/>
            </a:camera>
            <a:lightRig rig="threePt" dir="t"/>
          </a:scene3d>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8848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1764" t="7565" r="22530" b="30534"/>
          <a:stretch/>
        </p:blipFill>
        <p:spPr>
          <a:xfrm>
            <a:off x="0" y="368300"/>
            <a:ext cx="9160529" cy="5513729"/>
          </a:xfrm>
          <a:prstGeom prst="rect">
            <a:avLst/>
          </a:prstGeom>
        </p:spPr>
      </p:pic>
      <p:cxnSp>
        <p:nvCxnSpPr>
          <p:cNvPr id="3" name="Straight Arrow Connector 2"/>
          <p:cNvCxnSpPr/>
          <p:nvPr/>
        </p:nvCxnSpPr>
        <p:spPr>
          <a:xfrm>
            <a:off x="7953954" y="5327031"/>
            <a:ext cx="940838" cy="0"/>
          </a:xfrm>
          <a:prstGeom prst="straightConnector1">
            <a:avLst/>
          </a:prstGeom>
          <a:ln w="76200" cmpd="sng">
            <a:solidFill>
              <a:srgbClr val="FF0000"/>
            </a:solidFill>
            <a:tailEnd type="arrow"/>
          </a:ln>
          <a:scene3d>
            <a:camera prst="orthographicFront">
              <a:rot lat="20999993" lon="0" rev="13200001"/>
            </a:camera>
            <a:lightRig rig="threePt" dir="t"/>
          </a:scene3d>
        </p:spPr>
        <p:style>
          <a:lnRef idx="2">
            <a:schemeClr val="accent1"/>
          </a:lnRef>
          <a:fillRef idx="0">
            <a:schemeClr val="accent1"/>
          </a:fillRef>
          <a:effectRef idx="1">
            <a:schemeClr val="accent1"/>
          </a:effectRef>
          <a:fontRef idx="minor">
            <a:schemeClr val="tx1"/>
          </a:fontRef>
        </p:style>
      </p:cxnSp>
      <p:sp>
        <p:nvSpPr>
          <p:cNvPr id="4" name="Rectangle 3"/>
          <p:cNvSpPr/>
          <p:nvPr/>
        </p:nvSpPr>
        <p:spPr>
          <a:xfrm>
            <a:off x="147145" y="3244334"/>
            <a:ext cx="1870841" cy="1200329"/>
          </a:xfrm>
          <a:prstGeom prst="rect">
            <a:avLst/>
          </a:prstGeom>
        </p:spPr>
        <p:txBody>
          <a:bodyPr wrap="square">
            <a:spAutoFit/>
          </a:bodyPr>
          <a:lstStyle/>
          <a:p>
            <a:r>
              <a:rPr lang="en-US" b="1" dirty="0" smtClean="0">
                <a:solidFill>
                  <a:srgbClr val="FF0000"/>
                </a:solidFill>
                <a:latin typeface="Arial" panose="020B0604020202020204" pitchFamily="34" charset="0"/>
              </a:rPr>
              <a:t>No </a:t>
            </a:r>
            <a:r>
              <a:rPr lang="en-US" b="1" dirty="0">
                <a:solidFill>
                  <a:srgbClr val="FF0000"/>
                </a:solidFill>
                <a:latin typeface="Arial" panose="020B0604020202020204" pitchFamily="34" charset="0"/>
              </a:rPr>
              <a:t>changes </a:t>
            </a:r>
            <a:r>
              <a:rPr lang="en-US" b="1" dirty="0" smtClean="0">
                <a:solidFill>
                  <a:srgbClr val="FF0000"/>
                </a:solidFill>
                <a:latin typeface="Arial" panose="020B0604020202020204" pitchFamily="34" charset="0"/>
              </a:rPr>
              <a:t>to the </a:t>
            </a:r>
            <a:r>
              <a:rPr lang="en-US" b="1" dirty="0">
                <a:solidFill>
                  <a:srgbClr val="FF0000"/>
                </a:solidFill>
                <a:latin typeface="Arial" panose="020B0604020202020204" pitchFamily="34" charset="0"/>
              </a:rPr>
              <a:t>author </a:t>
            </a:r>
            <a:r>
              <a:rPr lang="en-US" b="1" dirty="0" smtClean="0">
                <a:solidFill>
                  <a:srgbClr val="FF0000"/>
                </a:solidFill>
                <a:latin typeface="Arial" panose="020B0604020202020204" pitchFamily="34" charset="0"/>
              </a:rPr>
              <a:t>list are allowed at this point!</a:t>
            </a:r>
            <a:endParaRPr lang="en-US" b="1" dirty="0">
              <a:solidFill>
                <a:srgbClr val="FF0000"/>
              </a:solidFill>
            </a:endParaRPr>
          </a:p>
        </p:txBody>
      </p:sp>
    </p:spTree>
    <p:extLst>
      <p:ext uri="{BB962C8B-B14F-4D97-AF65-F5344CB8AC3E}">
        <p14:creationId xmlns:p14="http://schemas.microsoft.com/office/powerpoint/2010/main" val="40077703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28787" t="7514" r="29683" b="8959"/>
          <a:stretch/>
        </p:blipFill>
        <p:spPr>
          <a:xfrm>
            <a:off x="1" y="0"/>
            <a:ext cx="5950670" cy="6858000"/>
          </a:xfrm>
          <a:prstGeom prst="rect">
            <a:avLst/>
          </a:prstGeom>
        </p:spPr>
      </p:pic>
      <p:sp>
        <p:nvSpPr>
          <p:cNvPr id="4" name="TextBox 3"/>
          <p:cNvSpPr txBox="1"/>
          <p:nvPr/>
        </p:nvSpPr>
        <p:spPr>
          <a:xfrm>
            <a:off x="7606629" y="6457890"/>
            <a:ext cx="1537371" cy="400110"/>
          </a:xfrm>
          <a:prstGeom prst="rect">
            <a:avLst/>
          </a:prstGeom>
          <a:solidFill>
            <a:srgbClr val="FFFFFF"/>
          </a:solidFill>
        </p:spPr>
        <p:txBody>
          <a:bodyPr wrap="square" rtlCol="0">
            <a:spAutoFit/>
          </a:bodyPr>
          <a:lstStyle/>
          <a:p>
            <a:r>
              <a:rPr lang="en-US" sz="2000" b="1" dirty="0">
                <a:solidFill>
                  <a:srgbClr val="FF0000"/>
                </a:solidFill>
              </a:rPr>
              <a:t>Continued…</a:t>
            </a:r>
          </a:p>
        </p:txBody>
      </p:sp>
      <p:sp>
        <p:nvSpPr>
          <p:cNvPr id="5" name="TextBox 4"/>
          <p:cNvSpPr txBox="1"/>
          <p:nvPr/>
        </p:nvSpPr>
        <p:spPr>
          <a:xfrm>
            <a:off x="-1" y="1738736"/>
            <a:ext cx="1502979" cy="1569660"/>
          </a:xfrm>
          <a:prstGeom prst="rect">
            <a:avLst/>
          </a:prstGeom>
          <a:noFill/>
        </p:spPr>
        <p:txBody>
          <a:bodyPr wrap="square" rtlCol="0">
            <a:spAutoFit/>
          </a:bodyPr>
          <a:lstStyle/>
          <a:p>
            <a:r>
              <a:rPr lang="en-US" sz="3200" b="1" dirty="0" smtClean="0">
                <a:solidFill>
                  <a:srgbClr val="FF0000"/>
                </a:solidFill>
              </a:rPr>
              <a:t>Update as needed</a:t>
            </a:r>
            <a:endParaRPr lang="en-US" sz="3200" b="1" dirty="0">
              <a:solidFill>
                <a:srgbClr val="FF0000"/>
              </a:solidFill>
            </a:endParaRPr>
          </a:p>
        </p:txBody>
      </p:sp>
      <p:cxnSp>
        <p:nvCxnSpPr>
          <p:cNvPr id="6" name="Straight Arrow Connector 5"/>
          <p:cNvCxnSpPr/>
          <p:nvPr/>
        </p:nvCxnSpPr>
        <p:spPr>
          <a:xfrm flipH="1">
            <a:off x="1250024" y="1983055"/>
            <a:ext cx="505908" cy="623603"/>
          </a:xfrm>
          <a:prstGeom prst="straightConnector1">
            <a:avLst/>
          </a:prstGeom>
          <a:ln w="76200" cmpd="sng">
            <a:solidFill>
              <a:srgbClr val="FF0000"/>
            </a:solidFill>
            <a:tailEnd type="arrow"/>
          </a:ln>
          <a:scene3d>
            <a:camera prst="orthographicFront">
              <a:rot lat="0" lon="10199980" rev="3000000"/>
            </a:camera>
            <a:lightRig rig="threePt" dir="t"/>
          </a:scene3d>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5950670" y="1051034"/>
            <a:ext cx="2415563" cy="1569660"/>
          </a:xfrm>
          <a:prstGeom prst="rect">
            <a:avLst/>
          </a:prstGeom>
        </p:spPr>
        <p:txBody>
          <a:bodyPr wrap="square">
            <a:spAutoFit/>
          </a:bodyPr>
          <a:lstStyle/>
          <a:p>
            <a:r>
              <a:rPr lang="en-US" sz="2400" b="1" dirty="0" smtClean="0">
                <a:solidFill>
                  <a:srgbClr val="FF0000"/>
                </a:solidFill>
                <a:latin typeface="Arial" panose="020B0604020202020204" pitchFamily="34" charset="0"/>
              </a:rPr>
              <a:t>Consult </a:t>
            </a:r>
            <a:r>
              <a:rPr lang="en-US" sz="2400" b="1" dirty="0">
                <a:solidFill>
                  <a:srgbClr val="FF0000"/>
                </a:solidFill>
                <a:latin typeface="Arial" panose="020B0604020202020204" pitchFamily="34" charset="0"/>
              </a:rPr>
              <a:t>with your AE if code or data must be </a:t>
            </a:r>
            <a:r>
              <a:rPr lang="en-US" sz="2400" b="1" dirty="0" smtClean="0">
                <a:solidFill>
                  <a:srgbClr val="FF0000"/>
                </a:solidFill>
                <a:latin typeface="Arial" panose="020B0604020202020204" pitchFamily="34" charset="0"/>
              </a:rPr>
              <a:t>included!</a:t>
            </a:r>
            <a:endParaRPr lang="en-US" sz="2400" b="1" dirty="0">
              <a:solidFill>
                <a:srgbClr val="FF0000"/>
              </a:solidFill>
            </a:endParaRPr>
          </a:p>
        </p:txBody>
      </p:sp>
    </p:spTree>
    <p:extLst>
      <p:ext uri="{BB962C8B-B14F-4D97-AF65-F5344CB8AC3E}">
        <p14:creationId xmlns:p14="http://schemas.microsoft.com/office/powerpoint/2010/main" val="263545896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9001" t="6925" r="29889"/>
          <a:stretch/>
        </p:blipFill>
        <p:spPr>
          <a:xfrm>
            <a:off x="561647" y="-1613"/>
            <a:ext cx="5570482" cy="6859613"/>
          </a:xfrm>
          <a:prstGeom prst="rect">
            <a:avLst/>
          </a:prstGeom>
        </p:spPr>
      </p:pic>
      <p:sp>
        <p:nvSpPr>
          <p:cNvPr id="3" name="TextBox 2"/>
          <p:cNvSpPr txBox="1"/>
          <p:nvPr/>
        </p:nvSpPr>
        <p:spPr>
          <a:xfrm>
            <a:off x="-1" y="1738735"/>
            <a:ext cx="1587768" cy="3539430"/>
          </a:xfrm>
          <a:prstGeom prst="rect">
            <a:avLst/>
          </a:prstGeom>
          <a:noFill/>
        </p:spPr>
        <p:txBody>
          <a:bodyPr wrap="square" rtlCol="0">
            <a:spAutoFit/>
          </a:bodyPr>
          <a:lstStyle/>
          <a:p>
            <a:r>
              <a:rPr lang="en-US" sz="3200" b="1" dirty="0" smtClean="0">
                <a:solidFill>
                  <a:srgbClr val="FF0000"/>
                </a:solidFill>
              </a:rPr>
              <a:t>There should be no changes here at this point</a:t>
            </a:r>
            <a:endParaRPr lang="en-US" sz="3200" b="1" dirty="0">
              <a:solidFill>
                <a:srgbClr val="FF0000"/>
              </a:solidFill>
            </a:endParaRPr>
          </a:p>
        </p:txBody>
      </p:sp>
      <p:cxnSp>
        <p:nvCxnSpPr>
          <p:cNvPr id="4" name="Straight Arrow Connector 3"/>
          <p:cNvCxnSpPr/>
          <p:nvPr/>
        </p:nvCxnSpPr>
        <p:spPr>
          <a:xfrm flipH="1">
            <a:off x="1796562" y="3801344"/>
            <a:ext cx="505908" cy="623603"/>
          </a:xfrm>
          <a:prstGeom prst="straightConnector1">
            <a:avLst/>
          </a:prstGeom>
          <a:ln w="76200" cmpd="sng">
            <a:solidFill>
              <a:srgbClr val="FF0000"/>
            </a:solidFill>
            <a:tailEnd type="arrow"/>
          </a:ln>
          <a:scene3d>
            <a:camera prst="orthographicFront">
              <a:rot lat="0" lon="10199980" rev="3000000"/>
            </a:camera>
            <a:lightRig rig="threePt" dir="t"/>
          </a:scene3d>
        </p:spPr>
        <p:style>
          <a:lnRef idx="2">
            <a:schemeClr val="accent1"/>
          </a:lnRef>
          <a:fillRef idx="0">
            <a:schemeClr val="accent1"/>
          </a:fillRef>
          <a:effectRef idx="1">
            <a:schemeClr val="accent1"/>
          </a:effectRef>
          <a:fontRef idx="minor">
            <a:schemeClr val="tx1"/>
          </a:fontRef>
        </p:style>
      </p:cxnSp>
      <p:cxnSp>
        <p:nvCxnSpPr>
          <p:cNvPr id="5" name="Straight Arrow Connector 4"/>
          <p:cNvCxnSpPr/>
          <p:nvPr/>
        </p:nvCxnSpPr>
        <p:spPr>
          <a:xfrm>
            <a:off x="5661710" y="6357045"/>
            <a:ext cx="940838" cy="0"/>
          </a:xfrm>
          <a:prstGeom prst="straightConnector1">
            <a:avLst/>
          </a:prstGeom>
          <a:ln w="76200" cmpd="sng">
            <a:solidFill>
              <a:srgbClr val="FF0000"/>
            </a:solidFill>
            <a:tailEnd type="arrow"/>
          </a:ln>
          <a:scene3d>
            <a:camera prst="orthographicFront">
              <a:rot lat="20999993" lon="0" rev="13200001"/>
            </a:camera>
            <a:lightRig rig="threePt" dir="t"/>
          </a:scene3d>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98976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8883" t="6697" r="29882" b="71475"/>
          <a:stretch/>
        </p:blipFill>
        <p:spPr>
          <a:xfrm>
            <a:off x="0" y="0"/>
            <a:ext cx="9065654" cy="2599424"/>
          </a:xfrm>
          <a:prstGeom prst="rect">
            <a:avLst/>
          </a:prstGeom>
        </p:spPr>
      </p:pic>
      <p:pic>
        <p:nvPicPr>
          <p:cNvPr id="5" name="Picture 4"/>
          <p:cNvPicPr>
            <a:picLocks noChangeAspect="1"/>
          </p:cNvPicPr>
          <p:nvPr/>
        </p:nvPicPr>
        <p:blipFill rotWithShape="1">
          <a:blip r:embed="rId3"/>
          <a:srcRect l="28941" t="60902" r="29882"/>
          <a:stretch/>
        </p:blipFill>
        <p:spPr>
          <a:xfrm>
            <a:off x="462455" y="2291254"/>
            <a:ext cx="8603198" cy="4424855"/>
          </a:xfrm>
          <a:prstGeom prst="rect">
            <a:avLst/>
          </a:prstGeom>
        </p:spPr>
      </p:pic>
      <p:cxnSp>
        <p:nvCxnSpPr>
          <p:cNvPr id="6" name="Straight Arrow Connector 5"/>
          <p:cNvCxnSpPr/>
          <p:nvPr/>
        </p:nvCxnSpPr>
        <p:spPr>
          <a:xfrm>
            <a:off x="7654396" y="6166145"/>
            <a:ext cx="940838" cy="0"/>
          </a:xfrm>
          <a:prstGeom prst="straightConnector1">
            <a:avLst/>
          </a:prstGeom>
          <a:ln w="76200" cmpd="sng">
            <a:solidFill>
              <a:srgbClr val="FF0000"/>
            </a:solidFill>
            <a:tailEnd type="arrow"/>
          </a:ln>
          <a:scene3d>
            <a:camera prst="orthographicFront">
              <a:rot lat="21422311" lon="21562272" rev="18291159"/>
            </a:camera>
            <a:lightRig rig="threePt" dir="t"/>
          </a:scene3d>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77139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Manuscript Contents</a:t>
            </a:r>
          </a:p>
        </p:txBody>
      </p:sp>
      <p:sp>
        <p:nvSpPr>
          <p:cNvPr id="3" name="Content Placeholder 2"/>
          <p:cNvSpPr>
            <a:spLocks noGrp="1"/>
          </p:cNvSpPr>
          <p:nvPr>
            <p:ph idx="1"/>
          </p:nvPr>
        </p:nvSpPr>
        <p:spPr/>
        <p:txBody>
          <a:bodyPr>
            <a:normAutofit fontScale="92500" lnSpcReduction="10000"/>
          </a:bodyPr>
          <a:lstStyle/>
          <a:p>
            <a:r>
              <a:rPr lang="en-US" dirty="0"/>
              <a:t>The IEEE Journal of Solid-State Circuits publishes papers each month in the broad area of solid-state circuits with particular emphasis on transistor-level design of integrated circuits. It also provides coverage of topics such as circuit modeling, technology, systems design, layout, and testing in areas of central importance for circuit design. </a:t>
            </a:r>
          </a:p>
          <a:p>
            <a:r>
              <a:rPr lang="en-US" dirty="0"/>
              <a:t>The subject matter should therefore relate to the analysis, design, and performance of solid-state circuits. Integrated circuits and VLSI are of principal interest; material related to discrete circuit design is seldom published. Experimental verification is strongly encouraged.</a:t>
            </a:r>
          </a:p>
          <a:p>
            <a:r>
              <a:rPr lang="en-US" dirty="0"/>
              <a:t>Overview papers are generally not considered.</a:t>
            </a:r>
          </a:p>
          <a:p>
            <a:endParaRPr lang="en-US" dirty="0"/>
          </a:p>
        </p:txBody>
      </p:sp>
    </p:spTree>
    <p:extLst>
      <p:ext uri="{BB962C8B-B14F-4D97-AF65-F5344CB8AC3E}">
        <p14:creationId xmlns:p14="http://schemas.microsoft.com/office/powerpoint/2010/main" val="368142412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3582" y="24067"/>
            <a:ext cx="4495359" cy="584776"/>
          </a:xfrm>
          <a:prstGeom prst="rect">
            <a:avLst/>
          </a:prstGeom>
          <a:noFill/>
        </p:spPr>
        <p:txBody>
          <a:bodyPr wrap="square" rtlCol="0">
            <a:spAutoFit/>
          </a:bodyPr>
          <a:lstStyle/>
          <a:p>
            <a:r>
              <a:rPr lang="en-US" sz="3200" b="1" dirty="0">
                <a:solidFill>
                  <a:srgbClr val="FF0000"/>
                </a:solidFill>
              </a:rPr>
              <a:t>Confirmation email</a:t>
            </a:r>
          </a:p>
        </p:txBody>
      </p:sp>
      <p:sp>
        <p:nvSpPr>
          <p:cNvPr id="4" name="Rectangle 3"/>
          <p:cNvSpPr/>
          <p:nvPr/>
        </p:nvSpPr>
        <p:spPr>
          <a:xfrm>
            <a:off x="851338" y="1067277"/>
            <a:ext cx="8092966" cy="5632311"/>
          </a:xfrm>
          <a:prstGeom prst="rect">
            <a:avLst/>
          </a:prstGeom>
        </p:spPr>
        <p:txBody>
          <a:bodyPr wrap="square">
            <a:spAutoFit/>
          </a:bodyPr>
          <a:lstStyle/>
          <a:p>
            <a:r>
              <a:rPr lang="en-US" dirty="0" smtClean="0"/>
              <a:t>August 6, 2019</a:t>
            </a:r>
            <a:endParaRPr lang="en-US" dirty="0"/>
          </a:p>
          <a:p>
            <a:endParaRPr lang="en-US" dirty="0"/>
          </a:p>
          <a:p>
            <a:r>
              <a:rPr lang="en-US" dirty="0"/>
              <a:t>Dear </a:t>
            </a:r>
            <a:r>
              <a:rPr lang="en-US" dirty="0" smtClean="0"/>
              <a:t>Dr. X,</a:t>
            </a:r>
            <a:endParaRPr lang="en-US" dirty="0"/>
          </a:p>
          <a:p>
            <a:endParaRPr lang="en-US" dirty="0"/>
          </a:p>
          <a:p>
            <a:r>
              <a:rPr lang="en-US" dirty="0"/>
              <a:t>The final files </a:t>
            </a:r>
            <a:r>
              <a:rPr lang="en-US" dirty="0" smtClean="0"/>
              <a:t>for JSSC-19-0318 have </a:t>
            </a:r>
            <a:r>
              <a:rPr lang="en-US" dirty="0"/>
              <a:t>been successfully submitted to Manuscript Central.</a:t>
            </a:r>
          </a:p>
          <a:p>
            <a:endParaRPr lang="en-US" dirty="0"/>
          </a:p>
          <a:p>
            <a:r>
              <a:rPr lang="en-US" dirty="0"/>
              <a:t>The paper will now enter its production phase at IEEE publications in Piscataway, N.J. under the supervision of the IEEE production team.  The publication date will depend upon the work flow of accepted papers and the issue-allotment of pages to JSSC. If there are any further changes to be made they will need to be made when you receive the final galley proofs from IEEE.</a:t>
            </a:r>
          </a:p>
          <a:p>
            <a:endParaRPr lang="en-US" dirty="0"/>
          </a:p>
          <a:p>
            <a:r>
              <a:rPr lang="en-US" dirty="0"/>
              <a:t>I look forward to reading your contribution in the IEEE Journal of Solid-State Circuits.</a:t>
            </a:r>
          </a:p>
          <a:p>
            <a:endParaRPr lang="en-US" dirty="0"/>
          </a:p>
          <a:p>
            <a:r>
              <a:rPr lang="en-US" dirty="0"/>
              <a:t>Sincerely,</a:t>
            </a:r>
          </a:p>
          <a:p>
            <a:endParaRPr lang="en-US" dirty="0"/>
          </a:p>
          <a:p>
            <a:r>
              <a:rPr lang="en-US" dirty="0" err="1" smtClean="0"/>
              <a:t>Pavan</a:t>
            </a:r>
            <a:r>
              <a:rPr lang="en-US" dirty="0" smtClean="0"/>
              <a:t> Kumar </a:t>
            </a:r>
            <a:r>
              <a:rPr lang="en-US" dirty="0" err="1" smtClean="0"/>
              <a:t>Hanumolu</a:t>
            </a:r>
            <a:endParaRPr lang="en-US" dirty="0"/>
          </a:p>
          <a:p>
            <a:r>
              <a:rPr lang="en-US" dirty="0"/>
              <a:t>Editor in Chief, IEEE Journal of Solid State </a:t>
            </a:r>
            <a:r>
              <a:rPr lang="en-US" dirty="0" smtClean="0"/>
              <a:t>Circuits</a:t>
            </a:r>
          </a:p>
          <a:p>
            <a:r>
              <a:rPr lang="en-US" dirty="0"/>
              <a:t>jssc@illinois.edu</a:t>
            </a:r>
          </a:p>
        </p:txBody>
      </p:sp>
    </p:spTree>
    <p:extLst>
      <p:ext uri="{BB962C8B-B14F-4D97-AF65-F5344CB8AC3E}">
        <p14:creationId xmlns:p14="http://schemas.microsoft.com/office/powerpoint/2010/main" val="3523614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Manuscript Contents</a:t>
            </a:r>
          </a:p>
        </p:txBody>
      </p:sp>
      <p:sp>
        <p:nvSpPr>
          <p:cNvPr id="3" name="Content Placeholder 2"/>
          <p:cNvSpPr>
            <a:spLocks noGrp="1"/>
          </p:cNvSpPr>
          <p:nvPr>
            <p:ph idx="1"/>
          </p:nvPr>
        </p:nvSpPr>
        <p:spPr/>
        <p:txBody>
          <a:bodyPr>
            <a:normAutofit lnSpcReduction="10000"/>
          </a:bodyPr>
          <a:lstStyle/>
          <a:p>
            <a:r>
              <a:rPr lang="en-US" dirty="0"/>
              <a:t>Please refer to earlier published JSSC issues for the contents and style of a ‘typical’ paper</a:t>
            </a:r>
          </a:p>
          <a:p>
            <a:r>
              <a:rPr lang="en-US" dirty="0"/>
              <a:t>Clarity and clearness</a:t>
            </a:r>
          </a:p>
          <a:p>
            <a:pPr lvl="1"/>
            <a:r>
              <a:rPr lang="en-US" dirty="0"/>
              <a:t>Authors are strongly encouraged to report on their work as </a:t>
            </a:r>
            <a:r>
              <a:rPr lang="en-US" dirty="0" smtClean="0"/>
              <a:t>openly </a:t>
            </a:r>
            <a:r>
              <a:rPr lang="en-US" dirty="0"/>
              <a:t>and clearly as possible in their original manuscript submissions.</a:t>
            </a:r>
          </a:p>
          <a:p>
            <a:pPr lvl="1"/>
            <a:r>
              <a:rPr lang="en-US" dirty="0"/>
              <a:t>The editors and reviewers understand that </a:t>
            </a:r>
            <a:r>
              <a:rPr lang="en-US" dirty="0" smtClean="0"/>
              <a:t>all </a:t>
            </a:r>
            <a:r>
              <a:rPr lang="en-US" dirty="0"/>
              <a:t>aspects of the design presented are not always perfect, but hiding such items from the readers is always a reason for several revisions, and often even rejection.</a:t>
            </a:r>
          </a:p>
          <a:p>
            <a:pPr lvl="1"/>
            <a:r>
              <a:rPr lang="en-US" dirty="0"/>
              <a:t>The solid-state circuits community will also learn from the </a:t>
            </a:r>
            <a:r>
              <a:rPr lang="en-US" dirty="0" smtClean="0"/>
              <a:t>less-than good </a:t>
            </a:r>
            <a:r>
              <a:rPr lang="en-US" dirty="0"/>
              <a:t>aspects of the design presented, so authors are encouraged to present those as well.</a:t>
            </a:r>
          </a:p>
        </p:txBody>
      </p:sp>
    </p:spTree>
    <p:extLst>
      <p:ext uri="{BB962C8B-B14F-4D97-AF65-F5344CB8AC3E}">
        <p14:creationId xmlns:p14="http://schemas.microsoft.com/office/powerpoint/2010/main" val="1835255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Manuscript Title</a:t>
            </a:r>
          </a:p>
        </p:txBody>
      </p:sp>
      <p:sp>
        <p:nvSpPr>
          <p:cNvPr id="3" name="Content Placeholder 2"/>
          <p:cNvSpPr>
            <a:spLocks noGrp="1"/>
          </p:cNvSpPr>
          <p:nvPr>
            <p:ph idx="1"/>
          </p:nvPr>
        </p:nvSpPr>
        <p:spPr/>
        <p:txBody>
          <a:bodyPr/>
          <a:lstStyle/>
          <a:p>
            <a:r>
              <a:rPr lang="en-US" dirty="0"/>
              <a:t>Use a meaningful and quantitative title for your paper</a:t>
            </a:r>
          </a:p>
          <a:p>
            <a:r>
              <a:rPr lang="en-US" dirty="0"/>
              <a:t>Not too long, stating some key performance numbers</a:t>
            </a:r>
          </a:p>
          <a:p>
            <a:r>
              <a:rPr lang="en-US" dirty="0"/>
              <a:t>Avoiding words such as low(</a:t>
            </a:r>
            <a:r>
              <a:rPr lang="en-US" dirty="0" err="1"/>
              <a:t>est</a:t>
            </a:r>
            <a:r>
              <a:rPr lang="en-US" dirty="0"/>
              <a:t>), high(</a:t>
            </a:r>
            <a:r>
              <a:rPr lang="en-US" dirty="0" err="1"/>
              <a:t>est</a:t>
            </a:r>
            <a:r>
              <a:rPr lang="en-US" dirty="0"/>
              <a:t>), ...</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977625643"/>
              </p:ext>
            </p:extLst>
          </p:nvPr>
        </p:nvGraphicFramePr>
        <p:xfrm>
          <a:off x="1524000" y="3073400"/>
          <a:ext cx="6096000" cy="3108960"/>
        </p:xfrm>
        <a:graphic>
          <a:graphicData uri="http://schemas.openxmlformats.org/drawingml/2006/table">
            <a:tbl>
              <a:tblPr firstRow="1" bandRow="1">
                <a:tableStyleId>{5940675A-B579-460E-94D1-54222C63F5DA}</a:tableStyleId>
              </a:tblPr>
              <a:tblGrid>
                <a:gridCol w="3048000">
                  <a:extLst>
                    <a:ext uri="{9D8B030D-6E8A-4147-A177-3AD203B41FA5}">
                      <a16:colId xmlns:a16="http://schemas.microsoft.com/office/drawing/2014/main" val="343984058"/>
                    </a:ext>
                  </a:extLst>
                </a:gridCol>
                <a:gridCol w="3048000">
                  <a:extLst>
                    <a:ext uri="{9D8B030D-6E8A-4147-A177-3AD203B41FA5}">
                      <a16:colId xmlns:a16="http://schemas.microsoft.com/office/drawing/2014/main" val="888956983"/>
                    </a:ext>
                  </a:extLst>
                </a:gridCol>
              </a:tblGrid>
              <a:tr h="370840">
                <a:tc>
                  <a:txBody>
                    <a:bodyPr/>
                    <a:lstStyle/>
                    <a:p>
                      <a:pPr algn="ctr"/>
                      <a:r>
                        <a:rPr lang="en-US" sz="2400" b="1" dirty="0"/>
                        <a:t>NOT</a:t>
                      </a:r>
                    </a:p>
                  </a:txBody>
                  <a:tcPr/>
                </a:tc>
                <a:tc>
                  <a:txBody>
                    <a:bodyPr/>
                    <a:lstStyle/>
                    <a:p>
                      <a:pPr algn="ctr"/>
                      <a:r>
                        <a:rPr lang="en-US" sz="2400" b="1" dirty="0" smtClean="0"/>
                        <a:t>RATHER</a:t>
                      </a:r>
                      <a:endParaRPr lang="en-US" sz="2400" b="1" dirty="0"/>
                    </a:p>
                  </a:txBody>
                  <a:tcPr/>
                </a:tc>
                <a:extLst>
                  <a:ext uri="{0D108BD9-81ED-4DB2-BD59-A6C34878D82A}">
                    <a16:rowId xmlns:a16="http://schemas.microsoft.com/office/drawing/2014/main" val="1686192933"/>
                  </a:ext>
                </a:extLst>
              </a:tr>
              <a:tr h="370840">
                <a:tc>
                  <a:txBody>
                    <a:bodyPr/>
                    <a:lstStyle/>
                    <a:p>
                      <a:r>
                        <a:rPr lang="en-US" sz="2400" dirty="0"/>
                        <a:t>“A Low-Power</a:t>
                      </a:r>
                      <a:r>
                        <a:rPr lang="en-US" sz="2400" baseline="0" dirty="0"/>
                        <a:t> ...”</a:t>
                      </a:r>
                      <a:endParaRPr lang="en-US" sz="2400" dirty="0"/>
                    </a:p>
                  </a:txBody>
                  <a:tcPr/>
                </a:tc>
                <a:tc>
                  <a:txBody>
                    <a:bodyPr/>
                    <a:lstStyle/>
                    <a:p>
                      <a:r>
                        <a:rPr lang="en-US" sz="2400" dirty="0"/>
                        <a:t>“A 1mW ...”</a:t>
                      </a:r>
                    </a:p>
                  </a:txBody>
                  <a:tcPr/>
                </a:tc>
                <a:extLst>
                  <a:ext uri="{0D108BD9-81ED-4DB2-BD59-A6C34878D82A}">
                    <a16:rowId xmlns:a16="http://schemas.microsoft.com/office/drawing/2014/main" val="3296187472"/>
                  </a:ext>
                </a:extLst>
              </a:tr>
              <a:tr h="370840">
                <a:tc>
                  <a:txBody>
                    <a:bodyPr/>
                    <a:lstStyle/>
                    <a:p>
                      <a:r>
                        <a:rPr lang="en-US" sz="2400" dirty="0"/>
                        <a:t>“A Highly</a:t>
                      </a:r>
                      <a:r>
                        <a:rPr lang="en-US" sz="2400" baseline="0" dirty="0"/>
                        <a:t> Linear ...”</a:t>
                      </a:r>
                      <a:endParaRPr lang="en-US" sz="2400" dirty="0"/>
                    </a:p>
                  </a:txBody>
                  <a:tcPr/>
                </a:tc>
                <a:tc>
                  <a:txBody>
                    <a:bodyPr/>
                    <a:lstStyle/>
                    <a:p>
                      <a:r>
                        <a:rPr lang="en-US" sz="2400" dirty="0"/>
                        <a:t>“A +10</a:t>
                      </a:r>
                      <a:r>
                        <a:rPr lang="en-US" sz="2400" baseline="0" dirty="0"/>
                        <a:t> </a:t>
                      </a:r>
                      <a:r>
                        <a:rPr lang="en-US" sz="2400" dirty="0" err="1"/>
                        <a:t>dBm</a:t>
                      </a:r>
                      <a:r>
                        <a:rPr lang="en-US" sz="2400" dirty="0"/>
                        <a:t> IIP3 ...”</a:t>
                      </a:r>
                    </a:p>
                  </a:txBody>
                  <a:tcPr/>
                </a:tc>
                <a:extLst>
                  <a:ext uri="{0D108BD9-81ED-4DB2-BD59-A6C34878D82A}">
                    <a16:rowId xmlns:a16="http://schemas.microsoft.com/office/drawing/2014/main" val="3121938751"/>
                  </a:ext>
                </a:extLst>
              </a:tr>
              <a:tr h="370840">
                <a:tc>
                  <a:txBody>
                    <a:bodyPr/>
                    <a:lstStyle/>
                    <a:p>
                      <a:r>
                        <a:rPr lang="en-US" sz="2400" dirty="0"/>
                        <a:t>“A Linear ...”</a:t>
                      </a:r>
                    </a:p>
                  </a:txBody>
                  <a:tcPr/>
                </a:tc>
                <a:tc>
                  <a:txBody>
                    <a:bodyPr/>
                    <a:lstStyle/>
                    <a:p>
                      <a:r>
                        <a:rPr lang="en-US" sz="2400" dirty="0"/>
                        <a:t>“A 100 dB THD ...”</a:t>
                      </a:r>
                    </a:p>
                  </a:txBody>
                  <a:tcPr/>
                </a:tc>
                <a:extLst>
                  <a:ext uri="{0D108BD9-81ED-4DB2-BD59-A6C34878D82A}">
                    <a16:rowId xmlns:a16="http://schemas.microsoft.com/office/drawing/2014/main" val="581509295"/>
                  </a:ext>
                </a:extLst>
              </a:tr>
              <a:tr h="370840">
                <a:tc>
                  <a:txBody>
                    <a:bodyPr/>
                    <a:lstStyle/>
                    <a:p>
                      <a:r>
                        <a:rPr lang="en-US" sz="2400" dirty="0"/>
                        <a:t>“A Revolution in ADC Design”</a:t>
                      </a:r>
                    </a:p>
                  </a:txBody>
                  <a:tcPr/>
                </a:tc>
                <a:tc>
                  <a:txBody>
                    <a:bodyPr/>
                    <a:lstStyle/>
                    <a:p>
                      <a:r>
                        <a:rPr lang="en-US" sz="2400" dirty="0"/>
                        <a:t>“A 1 GS/s 10 bit ADC”</a:t>
                      </a:r>
                    </a:p>
                  </a:txBody>
                  <a:tcPr/>
                </a:tc>
                <a:extLst>
                  <a:ext uri="{0D108BD9-81ED-4DB2-BD59-A6C34878D82A}">
                    <a16:rowId xmlns:a16="http://schemas.microsoft.com/office/drawing/2014/main" val="435110745"/>
                  </a:ext>
                </a:extLst>
              </a:tr>
              <a:tr h="370840">
                <a:tc>
                  <a:txBody>
                    <a:bodyPr/>
                    <a:lstStyle/>
                    <a:p>
                      <a:r>
                        <a:rPr lang="en-US" sz="2400" dirty="0"/>
                        <a:t>Etc.</a:t>
                      </a:r>
                    </a:p>
                  </a:txBody>
                  <a:tcPr/>
                </a:tc>
                <a:tc>
                  <a:txBody>
                    <a:bodyPr/>
                    <a:lstStyle/>
                    <a:p>
                      <a:endParaRPr lang="en-US" sz="2400" dirty="0"/>
                    </a:p>
                  </a:txBody>
                  <a:tcPr/>
                </a:tc>
                <a:extLst>
                  <a:ext uri="{0D108BD9-81ED-4DB2-BD59-A6C34878D82A}">
                    <a16:rowId xmlns:a16="http://schemas.microsoft.com/office/drawing/2014/main" val="1453411815"/>
                  </a:ext>
                </a:extLst>
              </a:tr>
            </a:tbl>
          </a:graphicData>
        </a:graphic>
      </p:graphicFrame>
    </p:spTree>
    <p:extLst>
      <p:ext uri="{BB962C8B-B14F-4D97-AF65-F5344CB8AC3E}">
        <p14:creationId xmlns:p14="http://schemas.microsoft.com/office/powerpoint/2010/main" val="333344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Pre-Publication Policy</a:t>
            </a:r>
          </a:p>
        </p:txBody>
      </p:sp>
      <p:sp>
        <p:nvSpPr>
          <p:cNvPr id="3" name="Content Placeholder 2"/>
          <p:cNvSpPr>
            <a:spLocks noGrp="1"/>
          </p:cNvSpPr>
          <p:nvPr>
            <p:ph idx="1"/>
          </p:nvPr>
        </p:nvSpPr>
        <p:spPr/>
        <p:txBody>
          <a:bodyPr>
            <a:normAutofit fontScale="85000" lnSpcReduction="20000"/>
          </a:bodyPr>
          <a:lstStyle/>
          <a:p>
            <a:r>
              <a:rPr lang="en-US" dirty="0"/>
              <a:t>Manuscripts that describe previously published material are certainly possible</a:t>
            </a:r>
          </a:p>
          <a:p>
            <a:pPr lvl="1"/>
            <a:r>
              <a:rPr lang="en-US" dirty="0"/>
              <a:t>A typical example is an extended version of work published earlier at a conference</a:t>
            </a:r>
          </a:p>
          <a:p>
            <a:pPr lvl="1"/>
            <a:r>
              <a:rPr lang="en-US" dirty="0"/>
              <a:t>Enough new material should be added to the JSSC submission, such that the paper would be interesting to read also for those who have read the conference paper</a:t>
            </a:r>
          </a:p>
          <a:p>
            <a:r>
              <a:rPr lang="en-US" dirty="0"/>
              <a:t>It is however IMPERATIVE to disclose ALL publications that are related to the work you are submitting to the JSSC</a:t>
            </a:r>
          </a:p>
          <a:p>
            <a:pPr lvl="1"/>
            <a:r>
              <a:rPr lang="en-US" dirty="0"/>
              <a:t>Already published papers</a:t>
            </a:r>
          </a:p>
          <a:p>
            <a:pPr lvl="1"/>
            <a:r>
              <a:rPr lang="en-US" dirty="0"/>
              <a:t>And papers submitted for review</a:t>
            </a:r>
          </a:p>
          <a:p>
            <a:r>
              <a:rPr lang="en-US" dirty="0"/>
              <a:t>A prepublication statement must be included in your submission</a:t>
            </a:r>
          </a:p>
          <a:p>
            <a:pPr lvl="1"/>
            <a:r>
              <a:rPr lang="en-US" dirty="0"/>
              <a:t>Explaining the overlaps with and differences to the submitted manuscript for the convenience of the editor and the reviewers</a:t>
            </a:r>
          </a:p>
          <a:p>
            <a:pPr lvl="1"/>
            <a:r>
              <a:rPr lang="en-US" dirty="0"/>
              <a:t>Including a pdf copy of the related publications</a:t>
            </a:r>
          </a:p>
        </p:txBody>
      </p:sp>
    </p:spTree>
    <p:extLst>
      <p:ext uri="{BB962C8B-B14F-4D97-AF65-F5344CB8AC3E}">
        <p14:creationId xmlns:p14="http://schemas.microsoft.com/office/powerpoint/2010/main" val="38463344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11025</TotalTime>
  <Words>2668</Words>
  <Application>Microsoft Office PowerPoint</Application>
  <PresentationFormat>On-screen Show (4:3)</PresentationFormat>
  <Paragraphs>347</Paragraphs>
  <Slides>60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60</vt:i4>
      </vt:variant>
    </vt:vector>
  </HeadingPairs>
  <TitlesOfParts>
    <vt:vector size="64" baseType="lpstr">
      <vt:lpstr>Arial</vt:lpstr>
      <vt:lpstr>Calibri</vt:lpstr>
      <vt:lpstr>Wingdings</vt:lpstr>
      <vt:lpstr>Office Theme</vt:lpstr>
      <vt:lpstr>Journal of Solid-State Circuits   Author ScholarOne Tutorial</vt:lpstr>
      <vt:lpstr>JSSC Manuscript Format</vt:lpstr>
      <vt:lpstr>PowerPoint Presentation</vt:lpstr>
      <vt:lpstr>JSSC Manuscript Format</vt:lpstr>
      <vt:lpstr>Manuscript Page Length</vt:lpstr>
      <vt:lpstr>Manuscript Contents</vt:lpstr>
      <vt:lpstr>Manuscript Contents</vt:lpstr>
      <vt:lpstr>Manuscript Title</vt:lpstr>
      <vt:lpstr>Pre-Publication Policy</vt:lpstr>
      <vt:lpstr>Pre-Publication Policy</vt:lpstr>
      <vt:lpstr>Manuscript Submission</vt:lpstr>
      <vt:lpstr>ORCID</vt:lpstr>
      <vt:lpstr>Author Center</vt:lpstr>
      <vt:lpstr>Six Steps to Submitting a Manuscript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Confirmation email</vt:lpstr>
      <vt:lpstr>Manuscript assigned to Associate Editor</vt:lpstr>
      <vt:lpstr>Possible Review Decisions</vt:lpstr>
      <vt:lpstr>PowerPoint Presentation</vt:lpstr>
      <vt:lpstr>PowerPoint Presentation</vt:lpstr>
      <vt:lpstr>Decision Letter</vt:lpstr>
      <vt:lpstr>Decision Letter (cont’d)</vt:lpstr>
      <vt:lpstr>Prepare your Revision</vt:lpstr>
      <vt:lpstr>Important Files</vt:lpstr>
      <vt:lpstr>Seven Steps to Submitting a Revision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 of Michigan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JSSS ScholarOne Tutorial</dc:title>
  <dc:creator>M Flynn</dc:creator>
  <cp:lastModifiedBy>Abira Sengupta</cp:lastModifiedBy>
  <cp:revision>158</cp:revision>
  <dcterms:created xsi:type="dcterms:W3CDTF">2017-07-08T20:59:23Z</dcterms:created>
  <dcterms:modified xsi:type="dcterms:W3CDTF">2019-08-06T15:23:29Z</dcterms:modified>
</cp:coreProperties>
</file>